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825" r:id="rId3"/>
    <p:sldId id="826" r:id="rId4"/>
    <p:sldId id="827" r:id="rId5"/>
    <p:sldId id="828" r:id="rId6"/>
    <p:sldId id="829" r:id="rId7"/>
    <p:sldId id="830" r:id="rId8"/>
    <p:sldId id="831" r:id="rId9"/>
    <p:sldId id="832" r:id="rId10"/>
    <p:sldId id="833" r:id="rId11"/>
    <p:sldId id="834" r:id="rId12"/>
    <p:sldId id="835" r:id="rId13"/>
    <p:sldId id="750" r:id="rId14"/>
    <p:sldId id="649" r:id="rId15"/>
    <p:sldId id="751" r:id="rId16"/>
    <p:sldId id="813" r:id="rId17"/>
    <p:sldId id="814" r:id="rId18"/>
    <p:sldId id="815" r:id="rId19"/>
    <p:sldId id="753" r:id="rId20"/>
    <p:sldId id="760" r:id="rId21"/>
    <p:sldId id="755" r:id="rId22"/>
    <p:sldId id="756" r:id="rId23"/>
    <p:sldId id="757" r:id="rId24"/>
    <p:sldId id="758" r:id="rId25"/>
    <p:sldId id="759" r:id="rId26"/>
    <p:sldId id="806" r:id="rId27"/>
    <p:sldId id="762" r:id="rId28"/>
    <p:sldId id="763" r:id="rId29"/>
    <p:sldId id="764" r:id="rId30"/>
    <p:sldId id="765" r:id="rId31"/>
    <p:sldId id="766" r:id="rId32"/>
    <p:sldId id="807" r:id="rId33"/>
    <p:sldId id="768" r:id="rId34"/>
    <p:sldId id="769" r:id="rId35"/>
    <p:sldId id="770" r:id="rId36"/>
    <p:sldId id="771" r:id="rId37"/>
    <p:sldId id="772" r:id="rId38"/>
    <p:sldId id="808" r:id="rId39"/>
    <p:sldId id="774" r:id="rId40"/>
    <p:sldId id="775" r:id="rId41"/>
    <p:sldId id="776" r:id="rId42"/>
    <p:sldId id="809" r:id="rId43"/>
    <p:sldId id="778" r:id="rId44"/>
    <p:sldId id="779" r:id="rId45"/>
    <p:sldId id="780" r:id="rId46"/>
    <p:sldId id="781" r:id="rId47"/>
    <p:sldId id="782" r:id="rId48"/>
    <p:sldId id="816" r:id="rId49"/>
    <p:sldId id="784" r:id="rId50"/>
    <p:sldId id="785" r:id="rId51"/>
    <p:sldId id="786" r:id="rId52"/>
    <p:sldId id="787" r:id="rId53"/>
    <p:sldId id="788" r:id="rId54"/>
    <p:sldId id="789" r:id="rId55"/>
    <p:sldId id="790" r:id="rId56"/>
    <p:sldId id="791" r:id="rId57"/>
    <p:sldId id="792" r:id="rId58"/>
    <p:sldId id="793" r:id="rId59"/>
    <p:sldId id="824" r:id="rId60"/>
    <p:sldId id="794" r:id="rId61"/>
    <p:sldId id="819" r:id="rId62"/>
    <p:sldId id="820" r:id="rId63"/>
    <p:sldId id="821" r:id="rId64"/>
    <p:sldId id="822" r:id="rId65"/>
    <p:sldId id="823" r:id="rId66"/>
    <p:sldId id="817" r:id="rId67"/>
    <p:sldId id="796" r:id="rId68"/>
    <p:sldId id="798" r:id="rId69"/>
    <p:sldId id="799" r:id="rId70"/>
    <p:sldId id="800" r:id="rId71"/>
    <p:sldId id="801" r:id="rId72"/>
    <p:sldId id="802" r:id="rId73"/>
    <p:sldId id="803" r:id="rId74"/>
    <p:sldId id="804" r:id="rId75"/>
    <p:sldId id="80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  <a:srgbClr val="E92201"/>
    <a:srgbClr val="F7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495"/>
    <p:restoredTop sz="86563"/>
  </p:normalViewPr>
  <p:slideViewPr>
    <p:cSldViewPr snapToGrid="0" snapToObjects="1">
      <p:cViewPr varScale="1">
        <p:scale>
          <a:sx n="115" d="100"/>
          <a:sy n="115" d="100"/>
        </p:scale>
        <p:origin x="240" y="448"/>
      </p:cViewPr>
      <p:guideLst/>
    </p:cSldViewPr>
  </p:slideViewPr>
  <p:outlineViewPr>
    <p:cViewPr>
      <p:scale>
        <a:sx n="33" d="100"/>
        <a:sy n="33" d="100"/>
      </p:scale>
      <p:origin x="0" y="-61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4" Type="http://schemas.openxmlformats.org/officeDocument/2006/relationships/image" Target="../media/image13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12" Type="http://schemas.openxmlformats.org/officeDocument/2006/relationships/image" Target="../media/image94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5" Type="http://schemas.openxmlformats.org/officeDocument/2006/relationships/image" Target="../media/image9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Relationship Id="rId14" Type="http://schemas.openxmlformats.org/officeDocument/2006/relationships/image" Target="../media/image9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image" Target="../media/image1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5188-04A8-DA49-9312-ADFCED0E2015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0B-B80C-7F42-A31A-1A363AC2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27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Page </a:t>
            </a:r>
            <a:fld id="{F26426EC-9C2E-FD45-B464-C3C5E6183B84}" type="slidenum">
              <a:rPr lang="en-US"/>
              <a:pPr/>
              <a:t>62</a:t>
            </a:fld>
            <a:endParaRPr lang="en-US"/>
          </a:p>
        </p:txBody>
      </p:sp>
      <p:sp>
        <p:nvSpPr>
          <p:cNvPr id="2529282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1150" y="225425"/>
            <a:ext cx="6072188" cy="34163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2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28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Page </a:t>
            </a:r>
            <a:fld id="{6A212CD0-0C1C-694C-B6FA-7F8C45892DB5}" type="slidenum">
              <a:rPr lang="en-US"/>
              <a:pPr/>
              <a:t>63</a:t>
            </a:fld>
            <a:endParaRPr lang="en-US"/>
          </a:p>
        </p:txBody>
      </p:sp>
      <p:sp>
        <p:nvSpPr>
          <p:cNvPr id="2532354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1150" y="225425"/>
            <a:ext cx="6072188" cy="34163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3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04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Page </a:t>
            </a:r>
            <a:fld id="{28E20923-033B-C845-82F1-2AE62FB49A03}" type="slidenum">
              <a:rPr lang="en-US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425282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1150" y="223838"/>
            <a:ext cx="6075363" cy="3417887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8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Page </a:t>
            </a:r>
            <a:fld id="{2D102757-C828-424D-8395-C9F3B999D599}" type="slidenum">
              <a:rPr lang="en-US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27330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8138" y="228600"/>
            <a:ext cx="6173787" cy="347345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587" y="3810001"/>
            <a:ext cx="4641396" cy="49453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68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95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95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8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2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1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11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Page </a:t>
            </a:r>
            <a:fld id="{5841E6FC-A0E6-9C4D-92C4-24C2B174FFA2}" type="slidenum">
              <a:rPr lang="en-US"/>
              <a:pPr/>
              <a:t>34</a:t>
            </a:fld>
            <a:endParaRPr lang="en-US"/>
          </a:p>
        </p:txBody>
      </p:sp>
      <p:sp>
        <p:nvSpPr>
          <p:cNvPr id="2524162" name="AutoShap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85988" y="169863"/>
            <a:ext cx="4554537" cy="2562225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24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table on the left is based on ProfitMax data. The four scores in the orange columns were used as inputs to create the topography or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map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or a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layout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of the four dimensional space into a two dimensional space that we can see since most humans cannot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see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4 dimensions. The two grey columns are examples of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properties of interest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 </a:t>
            </a:r>
          </a:p>
          <a:p>
            <a:endParaRPr lang="en-US"/>
          </a:p>
          <a:p>
            <a:r>
              <a:rPr lang="en-US"/>
              <a:t>The picture on the right has two pieces of information. (1) The topography characterized by the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shape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of the cloud. (2) The coloration or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layout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as we will call it in the future, on top shows how the property (in this case profit) is distributed over the topography.  </a:t>
            </a:r>
          </a:p>
          <a:p>
            <a:endParaRPr lang="en-US"/>
          </a:p>
          <a:p>
            <a:r>
              <a:rPr lang="en-US"/>
              <a:t>A good analogy is that of the map of the country that can be overlaid by other things on top: population overlay, weather overlay, political map overlay, etc. While the topography is created once and fixed, one can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paint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the topography by different properties of interest. (Profit, Revenue, etc.) </a:t>
            </a:r>
          </a:p>
          <a:p>
            <a:endParaRPr lang="en-US"/>
          </a:p>
          <a:p>
            <a:r>
              <a:rPr lang="en-US"/>
              <a:t>The axes do not mean anything. The space is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relative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. So the only way to interpret the space is to consider two points in the original 4 dimensional space. If they are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close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to each other (by some distance measure: in this case Euclidean distance after z-scoring each dimension), then they will land up to be close to each other in the two dimensional map too. If they are far in high-D, they will be far in the low-D too. </a:t>
            </a:r>
          </a:p>
          <a:p>
            <a:endParaRPr lang="en-US"/>
          </a:p>
          <a:p>
            <a:r>
              <a:rPr lang="en-US"/>
              <a:t>More on how to interpret this space will come later. </a:t>
            </a:r>
          </a:p>
          <a:p>
            <a:endParaRPr lang="en-US"/>
          </a:p>
          <a:p>
            <a:r>
              <a:rPr lang="en-US"/>
              <a:t>The point of the slide is that looking at the table on the left (Something that most analysts do) and slicing, dicing and sorting these tables gives a very limited view of the data. But creating a visualization such as the one on the right suddenly gives a very revealing big-picture of the data. In a sense, the picture PUSHES a lot of patterns at us that we never would have thought were present in the data seen as a table. It inspires us to go look deeper in those islands and pockets of red…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7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6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5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9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5149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426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0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86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80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498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760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28669" y="1872324"/>
            <a:ext cx="2652423" cy="2650043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276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1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8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4104-DD34-684A-A832-8CD08E282B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image" Target="../media/image420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0.e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4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5.tiff"/><Relationship Id="rId4" Type="http://schemas.openxmlformats.org/officeDocument/2006/relationships/image" Target="../media/image6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8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ts.fairisaac.com/work/lux602/projects/PCoC/retailers/BestBuy/clustering/workspace/level_1/window_-1/tfidf/results/clsdata/prd_cls_211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77.emf"/><Relationship Id="rId18" Type="http://schemas.openxmlformats.org/officeDocument/2006/relationships/oleObject" Target="../embeddings/oleObject17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74.e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76.emf"/><Relationship Id="rId5" Type="http://schemas.openxmlformats.org/officeDocument/2006/relationships/image" Target="../media/image81.tiff"/><Relationship Id="rId15" Type="http://schemas.openxmlformats.org/officeDocument/2006/relationships/image" Target="../media/image78.emf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80.emf"/><Relationship Id="rId4" Type="http://schemas.openxmlformats.org/officeDocument/2006/relationships/image" Target="../media/image73.emf"/><Relationship Id="rId9" Type="http://schemas.openxmlformats.org/officeDocument/2006/relationships/image" Target="../media/image75.emf"/><Relationship Id="rId14" Type="http://schemas.openxmlformats.org/officeDocument/2006/relationships/oleObject" Target="../embeddings/oleObject1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77.emf"/><Relationship Id="rId18" Type="http://schemas.openxmlformats.org/officeDocument/2006/relationships/oleObject" Target="../embeddings/oleObject25.bin"/><Relationship Id="rId3" Type="http://schemas.openxmlformats.org/officeDocument/2006/relationships/oleObject" Target="../embeddings/oleObject18.bin"/><Relationship Id="rId7" Type="http://schemas.openxmlformats.org/officeDocument/2006/relationships/image" Target="../media/image74.emf"/><Relationship Id="rId12" Type="http://schemas.openxmlformats.org/officeDocument/2006/relationships/oleObject" Target="../embeddings/oleObject22.bin"/><Relationship Id="rId1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4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76.emf"/><Relationship Id="rId5" Type="http://schemas.openxmlformats.org/officeDocument/2006/relationships/image" Target="../media/image81.tiff"/><Relationship Id="rId15" Type="http://schemas.openxmlformats.org/officeDocument/2006/relationships/image" Target="../media/image78.emf"/><Relationship Id="rId10" Type="http://schemas.openxmlformats.org/officeDocument/2006/relationships/oleObject" Target="../embeddings/oleObject21.bin"/><Relationship Id="rId19" Type="http://schemas.openxmlformats.org/officeDocument/2006/relationships/image" Target="../media/image82.emf"/><Relationship Id="rId4" Type="http://schemas.openxmlformats.org/officeDocument/2006/relationships/image" Target="../media/image73.emf"/><Relationship Id="rId9" Type="http://schemas.openxmlformats.org/officeDocument/2006/relationships/image" Target="../media/image75.emf"/><Relationship Id="rId14" Type="http://schemas.openxmlformats.org/officeDocument/2006/relationships/oleObject" Target="../embeddings/oleObject23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tiff"/><Relationship Id="rId4" Type="http://schemas.openxmlformats.org/officeDocument/2006/relationships/image" Target="../media/image7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90.emf"/><Relationship Id="rId26" Type="http://schemas.openxmlformats.org/officeDocument/2006/relationships/image" Target="../media/image94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87.emf"/><Relationship Id="rId17" Type="http://schemas.openxmlformats.org/officeDocument/2006/relationships/oleObject" Target="../embeddings/oleObject33.bin"/><Relationship Id="rId25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9.emf"/><Relationship Id="rId20" Type="http://schemas.openxmlformats.org/officeDocument/2006/relationships/image" Target="../media/image91.emf"/><Relationship Id="rId29" Type="http://schemas.openxmlformats.org/officeDocument/2006/relationships/oleObject" Target="../embeddings/oleObject39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84.emf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93.emf"/><Relationship Id="rId32" Type="http://schemas.openxmlformats.org/officeDocument/2006/relationships/image" Target="../media/image97.emf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28" Type="http://schemas.openxmlformats.org/officeDocument/2006/relationships/image" Target="../media/image95.emf"/><Relationship Id="rId10" Type="http://schemas.openxmlformats.org/officeDocument/2006/relationships/image" Target="../media/image86.emf"/><Relationship Id="rId19" Type="http://schemas.openxmlformats.org/officeDocument/2006/relationships/oleObject" Target="../embeddings/oleObject34.bin"/><Relationship Id="rId31" Type="http://schemas.openxmlformats.org/officeDocument/2006/relationships/oleObject" Target="../embeddings/oleObject40.bin"/><Relationship Id="rId4" Type="http://schemas.openxmlformats.org/officeDocument/2006/relationships/image" Target="../media/image83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88.emf"/><Relationship Id="rId22" Type="http://schemas.openxmlformats.org/officeDocument/2006/relationships/image" Target="../media/image92.emf"/><Relationship Id="rId27" Type="http://schemas.openxmlformats.org/officeDocument/2006/relationships/oleObject" Target="../embeddings/oleObject38.bin"/><Relationship Id="rId30" Type="http://schemas.openxmlformats.org/officeDocument/2006/relationships/image" Target="../media/image9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8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ts.fairisaac.com/work/lux602/projects/PCoC/retailers/BestBuy/clustering/workspace/level_1/window_-1/tfidf/results/clsdata/prd_cls_211.htm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png"/><Relationship Id="rId4" Type="http://schemas.openxmlformats.org/officeDocument/2006/relationships/image" Target="../media/image11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20.emf"/><Relationship Id="rId4" Type="http://schemas.openxmlformats.org/officeDocument/2006/relationships/oleObject" Target="../embeddings/oleObject44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126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28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3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125.emf"/><Relationship Id="rId4" Type="http://schemas.openxmlformats.org/officeDocument/2006/relationships/image" Target="../media/image122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12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0.emf"/><Relationship Id="rId5" Type="http://schemas.openxmlformats.org/officeDocument/2006/relationships/oleObject" Target="../embeddings/oleObject54.bin"/><Relationship Id="rId10" Type="http://schemas.openxmlformats.org/officeDocument/2006/relationships/image" Target="../media/image132.emf"/><Relationship Id="rId4" Type="http://schemas.openxmlformats.org/officeDocument/2006/relationships/image" Target="../media/image129.emf"/><Relationship Id="rId9" Type="http://schemas.openxmlformats.org/officeDocument/2006/relationships/oleObject" Target="../embeddings/oleObject56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1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4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136.emf"/><Relationship Id="rId4" Type="http://schemas.openxmlformats.org/officeDocument/2006/relationships/image" Target="../media/image133.emf"/><Relationship Id="rId9" Type="http://schemas.openxmlformats.org/officeDocument/2006/relationships/oleObject" Target="../embeddings/oleObject60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068" y="3503560"/>
            <a:ext cx="914400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AI Architecture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 dirty="0"/>
              <a:t>ISB/CBA</a:t>
            </a:r>
          </a:p>
        </p:txBody>
      </p:sp>
    </p:spTree>
    <p:extLst>
      <p:ext uri="{BB962C8B-B14F-4D97-AF65-F5344CB8AC3E}">
        <p14:creationId xmlns:p14="http://schemas.microsoft.com/office/powerpoint/2010/main" val="180696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8" y="1174752"/>
            <a:ext cx="4302406" cy="254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359331" y="2305152"/>
            <a:ext cx="3911278" cy="45007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Who will respond to this </a:t>
            </a:r>
            <a:r>
              <a:rPr lang="en-US" sz="2000" b="1" dirty="0">
                <a:solidFill>
                  <a:schemeClr val="bg1"/>
                </a:solidFill>
              </a:rPr>
              <a:t>COUPON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98" y="4043272"/>
            <a:ext cx="4302406" cy="2545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435161" y="5090782"/>
            <a:ext cx="3911278" cy="45007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this the best </a:t>
            </a:r>
            <a:r>
              <a:rPr lang="en-US" sz="2000" b="1" dirty="0">
                <a:solidFill>
                  <a:schemeClr val="bg1"/>
                </a:solidFill>
              </a:rPr>
              <a:t>RESUME</a:t>
            </a:r>
            <a:r>
              <a:rPr lang="en-US" sz="2000" dirty="0">
                <a:solidFill>
                  <a:schemeClr val="bg1"/>
                </a:solidFill>
              </a:rPr>
              <a:t> for my job?</a:t>
            </a:r>
          </a:p>
        </p:txBody>
      </p:sp>
      <p:sp>
        <p:nvSpPr>
          <p:cNvPr id="18" name="Oval 17"/>
          <p:cNvSpPr/>
          <p:nvPr/>
        </p:nvSpPr>
        <p:spPr>
          <a:xfrm>
            <a:off x="5132897" y="1829664"/>
            <a:ext cx="493776" cy="47548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2897" y="2966069"/>
            <a:ext cx="493776" cy="47548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32897" y="4404227"/>
            <a:ext cx="493776" cy="47548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32897" y="5320151"/>
            <a:ext cx="493776" cy="475488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437441" y="4879715"/>
            <a:ext cx="493776" cy="4754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547169" y="2305152"/>
            <a:ext cx="493776" cy="47548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47169" y="3626987"/>
            <a:ext cx="493776" cy="47548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43153" y="3626987"/>
            <a:ext cx="493776" cy="4754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80</a:t>
            </a:r>
          </a:p>
        </p:txBody>
      </p:sp>
      <p:cxnSp>
        <p:nvCxnSpPr>
          <p:cNvPr id="26" name="Curved Connector 17"/>
          <p:cNvCxnSpPr/>
          <p:nvPr/>
        </p:nvCxnSpPr>
        <p:spPr>
          <a:xfrm>
            <a:off x="5626673" y="2067408"/>
            <a:ext cx="992808" cy="3073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18"/>
          <p:cNvCxnSpPr/>
          <p:nvPr/>
        </p:nvCxnSpPr>
        <p:spPr>
          <a:xfrm flipV="1">
            <a:off x="5626673" y="2711006"/>
            <a:ext cx="992808" cy="492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1"/>
          <p:cNvCxnSpPr/>
          <p:nvPr/>
        </p:nvCxnSpPr>
        <p:spPr>
          <a:xfrm>
            <a:off x="5626673" y="3203813"/>
            <a:ext cx="992808" cy="4928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5"/>
          <p:cNvCxnSpPr/>
          <p:nvPr/>
        </p:nvCxnSpPr>
        <p:spPr>
          <a:xfrm flipV="1">
            <a:off x="5626673" y="4032841"/>
            <a:ext cx="992808" cy="6091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8"/>
          <p:cNvCxnSpPr/>
          <p:nvPr/>
        </p:nvCxnSpPr>
        <p:spPr>
          <a:xfrm>
            <a:off x="5626673" y="4641971"/>
            <a:ext cx="883080" cy="307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1"/>
          <p:cNvCxnSpPr/>
          <p:nvPr/>
        </p:nvCxnSpPr>
        <p:spPr>
          <a:xfrm flipV="1">
            <a:off x="5626673" y="5285569"/>
            <a:ext cx="883080" cy="272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18"/>
          <p:cNvCxnSpPr/>
          <p:nvPr/>
        </p:nvCxnSpPr>
        <p:spPr>
          <a:xfrm>
            <a:off x="7040945" y="2542896"/>
            <a:ext cx="974520" cy="1153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18"/>
          <p:cNvCxnSpPr/>
          <p:nvPr/>
        </p:nvCxnSpPr>
        <p:spPr>
          <a:xfrm>
            <a:off x="7040945" y="3864731"/>
            <a:ext cx="9022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18"/>
          <p:cNvCxnSpPr/>
          <p:nvPr/>
        </p:nvCxnSpPr>
        <p:spPr>
          <a:xfrm flipV="1">
            <a:off x="6931217" y="4032841"/>
            <a:ext cx="1084248" cy="108461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943153" y="2305152"/>
            <a:ext cx="493776" cy="4754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95</a:t>
            </a:r>
          </a:p>
        </p:txBody>
      </p:sp>
      <p:cxnSp>
        <p:nvCxnSpPr>
          <p:cNvPr id="36" name="Curved Connector 18"/>
          <p:cNvCxnSpPr/>
          <p:nvPr/>
        </p:nvCxnSpPr>
        <p:spPr>
          <a:xfrm>
            <a:off x="7040945" y="2542896"/>
            <a:ext cx="9022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8"/>
          <p:cNvCxnSpPr/>
          <p:nvPr/>
        </p:nvCxnSpPr>
        <p:spPr>
          <a:xfrm flipV="1">
            <a:off x="7040945" y="2711006"/>
            <a:ext cx="974520" cy="1153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943153" y="4885800"/>
            <a:ext cx="493776" cy="4754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40</a:t>
            </a:r>
          </a:p>
        </p:txBody>
      </p:sp>
      <p:cxnSp>
        <p:nvCxnSpPr>
          <p:cNvPr id="39" name="Curved Connector 18"/>
          <p:cNvCxnSpPr/>
          <p:nvPr/>
        </p:nvCxnSpPr>
        <p:spPr>
          <a:xfrm>
            <a:off x="7040945" y="3864731"/>
            <a:ext cx="974520" cy="10907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18"/>
          <p:cNvCxnSpPr/>
          <p:nvPr/>
        </p:nvCxnSpPr>
        <p:spPr>
          <a:xfrm>
            <a:off x="6931217" y="5117459"/>
            <a:ext cx="1011936" cy="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8751781" y="1829664"/>
            <a:ext cx="493776" cy="475488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751781" y="2966069"/>
            <a:ext cx="493776" cy="4754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751781" y="4404227"/>
            <a:ext cx="493776" cy="47548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8751781" y="5320151"/>
            <a:ext cx="493776" cy="47548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0056325" y="4879715"/>
            <a:ext cx="493776" cy="47548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0166053" y="2305152"/>
            <a:ext cx="493776" cy="4754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66053" y="3626987"/>
            <a:ext cx="493776" cy="47548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1562037" y="3626987"/>
            <a:ext cx="493776" cy="4754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60</a:t>
            </a:r>
          </a:p>
        </p:txBody>
      </p:sp>
      <p:cxnSp>
        <p:nvCxnSpPr>
          <p:cNvPr id="49" name="Curved Connector 17"/>
          <p:cNvCxnSpPr/>
          <p:nvPr/>
        </p:nvCxnSpPr>
        <p:spPr>
          <a:xfrm>
            <a:off x="9245557" y="2067408"/>
            <a:ext cx="992808" cy="30737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18"/>
          <p:cNvCxnSpPr/>
          <p:nvPr/>
        </p:nvCxnSpPr>
        <p:spPr>
          <a:xfrm flipV="1">
            <a:off x="9245557" y="2711006"/>
            <a:ext cx="992808" cy="492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21"/>
          <p:cNvCxnSpPr/>
          <p:nvPr/>
        </p:nvCxnSpPr>
        <p:spPr>
          <a:xfrm>
            <a:off x="9245557" y="3203813"/>
            <a:ext cx="992808" cy="4928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25"/>
          <p:cNvCxnSpPr/>
          <p:nvPr/>
        </p:nvCxnSpPr>
        <p:spPr>
          <a:xfrm flipV="1">
            <a:off x="9245557" y="4032841"/>
            <a:ext cx="992808" cy="6091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28"/>
          <p:cNvCxnSpPr/>
          <p:nvPr/>
        </p:nvCxnSpPr>
        <p:spPr>
          <a:xfrm>
            <a:off x="9245557" y="4641971"/>
            <a:ext cx="883080" cy="307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31"/>
          <p:cNvCxnSpPr/>
          <p:nvPr/>
        </p:nvCxnSpPr>
        <p:spPr>
          <a:xfrm flipV="1">
            <a:off x="9245557" y="5285569"/>
            <a:ext cx="883080" cy="2723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18"/>
          <p:cNvCxnSpPr/>
          <p:nvPr/>
        </p:nvCxnSpPr>
        <p:spPr>
          <a:xfrm>
            <a:off x="10659829" y="2542896"/>
            <a:ext cx="974520" cy="1153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18"/>
          <p:cNvCxnSpPr/>
          <p:nvPr/>
        </p:nvCxnSpPr>
        <p:spPr>
          <a:xfrm>
            <a:off x="10659829" y="3864731"/>
            <a:ext cx="9022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18"/>
          <p:cNvCxnSpPr/>
          <p:nvPr/>
        </p:nvCxnSpPr>
        <p:spPr>
          <a:xfrm flipV="1">
            <a:off x="10550101" y="4032841"/>
            <a:ext cx="1084248" cy="108461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1562037" y="2305152"/>
            <a:ext cx="493776" cy="4754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40</a:t>
            </a:r>
          </a:p>
        </p:txBody>
      </p:sp>
      <p:cxnSp>
        <p:nvCxnSpPr>
          <p:cNvPr id="59" name="Curved Connector 18"/>
          <p:cNvCxnSpPr/>
          <p:nvPr/>
        </p:nvCxnSpPr>
        <p:spPr>
          <a:xfrm>
            <a:off x="10659829" y="2542896"/>
            <a:ext cx="9022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18"/>
          <p:cNvCxnSpPr/>
          <p:nvPr/>
        </p:nvCxnSpPr>
        <p:spPr>
          <a:xfrm flipV="1">
            <a:off x="10659829" y="2711006"/>
            <a:ext cx="974520" cy="1153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1562037" y="4885800"/>
            <a:ext cx="493776" cy="47548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85</a:t>
            </a:r>
          </a:p>
        </p:txBody>
      </p:sp>
      <p:cxnSp>
        <p:nvCxnSpPr>
          <p:cNvPr id="62" name="Curved Connector 18"/>
          <p:cNvCxnSpPr/>
          <p:nvPr/>
        </p:nvCxnSpPr>
        <p:spPr>
          <a:xfrm>
            <a:off x="10659829" y="3864731"/>
            <a:ext cx="974520" cy="10907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18"/>
          <p:cNvCxnSpPr/>
          <p:nvPr/>
        </p:nvCxnSpPr>
        <p:spPr>
          <a:xfrm>
            <a:off x="10550101" y="5117459"/>
            <a:ext cx="1011936" cy="60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248063" y="5865273"/>
            <a:ext cx="11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Student 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839459" y="5795639"/>
            <a:ext cx="11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 B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359747" y="1212963"/>
            <a:ext cx="6299153" cy="45007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Which concept this student should </a:t>
            </a:r>
            <a:r>
              <a:rPr lang="en-US" sz="2400" b="1" dirty="0">
                <a:solidFill>
                  <a:schemeClr val="bg1"/>
                </a:solidFill>
              </a:rPr>
              <a:t>LEARN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4B76A5A8-83C0-0E4E-88AF-DB710AD8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RECOMMENDATION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2289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5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8" grpId="0" animBg="1"/>
      <p:bldP spid="61" grpId="0" animBg="1"/>
      <p:bldP spid="64" grpId="0"/>
      <p:bldP spid="65" grpId="0"/>
      <p:bldP spid="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45" y="1039073"/>
            <a:ext cx="4515314" cy="359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696" y="1033005"/>
            <a:ext cx="4515314" cy="359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651" y="3085542"/>
            <a:ext cx="4519671" cy="359072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6382" y="3091610"/>
            <a:ext cx="4515314" cy="3584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ounded Rectangle 33"/>
          <p:cNvSpPr/>
          <p:nvPr/>
        </p:nvSpPr>
        <p:spPr>
          <a:xfrm>
            <a:off x="449599" y="952827"/>
            <a:ext cx="4302406" cy="450078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Which </a:t>
            </a:r>
            <a:r>
              <a:rPr lang="en-US" sz="2400" b="1" dirty="0">
                <a:solidFill>
                  <a:schemeClr val="bg1"/>
                </a:solidFill>
              </a:rPr>
              <a:t>TURN</a:t>
            </a:r>
            <a:r>
              <a:rPr lang="en-US" sz="2400" dirty="0">
                <a:solidFill>
                  <a:schemeClr val="bg1"/>
                </a:solidFill>
              </a:rPr>
              <a:t> should I take next?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676064" y="6318498"/>
            <a:ext cx="4295949" cy="450078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Which </a:t>
            </a:r>
            <a:r>
              <a:rPr lang="en-US" sz="2400" b="1" dirty="0">
                <a:solidFill>
                  <a:schemeClr val="bg1"/>
                </a:solidFill>
              </a:rPr>
              <a:t>MOVE </a:t>
            </a:r>
            <a:r>
              <a:rPr lang="en-US" sz="2400" dirty="0">
                <a:solidFill>
                  <a:schemeClr val="bg1"/>
                </a:solidFill>
              </a:rPr>
              <a:t>should </a:t>
            </a:r>
            <a:r>
              <a:rPr lang="en-US" sz="2400">
                <a:solidFill>
                  <a:schemeClr val="bg1"/>
                </a:solidFill>
              </a:rPr>
              <a:t>I play next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610795" y="864945"/>
            <a:ext cx="3457115" cy="450078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 should I </a:t>
            </a:r>
            <a:r>
              <a:rPr lang="en-US" sz="2400" b="1" dirty="0">
                <a:solidFill>
                  <a:schemeClr val="bg1"/>
                </a:solidFill>
              </a:rPr>
              <a:t>SAY</a:t>
            </a:r>
            <a:r>
              <a:rPr lang="en-US" sz="2400" dirty="0">
                <a:solidFill>
                  <a:schemeClr val="bg1"/>
                </a:solidFill>
              </a:rPr>
              <a:t> next?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7767073" y="4562708"/>
            <a:ext cx="3802826" cy="724857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 </a:t>
            </a:r>
            <a:r>
              <a:rPr lang="en-US" sz="2400" b="1" dirty="0">
                <a:solidFill>
                  <a:schemeClr val="bg1"/>
                </a:solidFill>
              </a:rPr>
              <a:t>TRANSFORMATION</a:t>
            </a:r>
            <a:r>
              <a:rPr lang="en-US" sz="2400" dirty="0">
                <a:solidFill>
                  <a:schemeClr val="bg1"/>
                </a:solidFill>
              </a:rPr>
              <a:t> should I apply next?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0AFB0C-1599-ED47-BC7A-E871738D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REASONING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34516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068" y="3503560"/>
            <a:ext cx="914400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EXPLORING DATA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/>
              <a:t>ISB/CBA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849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9213"/>
            <a:ext cx="11514976" cy="9880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   From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Data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Decisions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08790" y="1311552"/>
            <a:ext cx="3250302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6260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 flipV="1">
            <a:off x="6907909" y="1631589"/>
            <a:ext cx="1100881" cy="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36871" y="5500064"/>
            <a:ext cx="3423037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5116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1064"/>
            <a:ext cx="688977" cy="791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88731"/>
            <a:ext cx="9671" cy="149544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314234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  <p:sp>
        <p:nvSpPr>
          <p:cNvPr id="22" name="Oval 21"/>
          <p:cNvSpPr/>
          <p:nvPr/>
        </p:nvSpPr>
        <p:spPr>
          <a:xfrm>
            <a:off x="789709" y="1076977"/>
            <a:ext cx="3233651" cy="322901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Data comes in many forms and shapes and sizes!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0"/>
            <a:ext cx="10515600" cy="923348"/>
          </a:xfrm>
        </p:spPr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6760" y="1035916"/>
            <a:ext cx="10515600" cy="5578244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Numeric </a:t>
            </a:r>
            <a:r>
              <a:rPr lang="en-US" b="1" dirty="0"/>
              <a:t>– </a:t>
            </a:r>
            <a:r>
              <a:rPr lang="en-US" dirty="0"/>
              <a:t>a </a:t>
            </a:r>
            <a:r>
              <a:rPr lang="en-US" b="1" dirty="0"/>
              <a:t>quantifiable</a:t>
            </a:r>
            <a:r>
              <a:rPr lang="en-US" dirty="0"/>
              <a:t> number</a:t>
            </a:r>
          </a:p>
          <a:p>
            <a:pPr lvl="1">
              <a:buFont typeface="Arial" charset="0"/>
              <a:buChar char="•"/>
            </a:pPr>
            <a:r>
              <a:rPr lang="en-US" b="1" u="sng" dirty="0"/>
              <a:t>Type</a:t>
            </a:r>
            <a:r>
              <a:rPr lang="en-US" dirty="0"/>
              <a:t> – integer (e.g. age), floating (e.g. price), time, date, …</a:t>
            </a:r>
          </a:p>
          <a:p>
            <a:pPr lvl="1">
              <a:buFont typeface="Arial" charset="0"/>
              <a:buChar char="•"/>
            </a:pPr>
            <a:r>
              <a:rPr lang="en-US" b="1" u="sng" dirty="0"/>
              <a:t>Stats</a:t>
            </a:r>
            <a:r>
              <a:rPr lang="en-US" dirty="0"/>
              <a:t> – min/max/median/mean/…</a:t>
            </a:r>
          </a:p>
          <a:p>
            <a:pPr lvl="1">
              <a:buFont typeface="Arial" charset="0"/>
              <a:buChar char="•"/>
            </a:pPr>
            <a:r>
              <a:rPr lang="en-US" b="1" u="sng" dirty="0"/>
              <a:t>Units</a:t>
            </a:r>
            <a:r>
              <a:rPr lang="en-US" dirty="0"/>
              <a:t> – (C/F), (KG/</a:t>
            </a:r>
            <a:r>
              <a:rPr lang="en-US" dirty="0" err="1"/>
              <a:t>Lb</a:t>
            </a:r>
            <a:r>
              <a:rPr lang="en-US" dirty="0"/>
              <a:t>), (Meter/Feet), (Sec/Min/</a:t>
            </a:r>
            <a:r>
              <a:rPr lang="en-US" dirty="0" err="1"/>
              <a:t>Hrs</a:t>
            </a:r>
            <a:r>
              <a:rPr lang="en-US" dirty="0"/>
              <a:t>),</a:t>
            </a:r>
          </a:p>
          <a:p>
            <a:pPr lvl="1">
              <a:buFont typeface="Arial" charset="0"/>
              <a:buChar char="•"/>
            </a:pPr>
            <a:r>
              <a:rPr lang="en-US" b="1" u="sng" dirty="0"/>
              <a:t>Distributions</a:t>
            </a:r>
            <a:r>
              <a:rPr lang="en-US" dirty="0"/>
              <a:t> – exponential/uniform/…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Ordinal </a:t>
            </a:r>
            <a:r>
              <a:rPr lang="en-US" b="1" dirty="0"/>
              <a:t>– not</a:t>
            </a:r>
            <a:r>
              <a:rPr lang="en-US" dirty="0"/>
              <a:t> </a:t>
            </a:r>
            <a:r>
              <a:rPr lang="en-US" b="1" dirty="0"/>
              <a:t>quantifiable</a:t>
            </a:r>
            <a:r>
              <a:rPr lang="en-US" dirty="0"/>
              <a:t> but </a:t>
            </a:r>
            <a:r>
              <a:rPr lang="en-US" b="1" dirty="0"/>
              <a:t>ordered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size = Small/Medium/Large/…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income bucket = Low/Medium/High/Wealthy/...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Relevance = Perfect/Excellent/Good/Fair/Bad/…</a:t>
            </a: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Symbolic </a:t>
            </a:r>
            <a:r>
              <a:rPr lang="en-US" b="1" dirty="0"/>
              <a:t>– neither quantifiable, nor ordered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color = red/green/blue/…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state/country/region/…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weather = rainy/cloudy/windy/…</a:t>
            </a:r>
          </a:p>
        </p:txBody>
      </p:sp>
    </p:spTree>
    <p:extLst>
      <p:ext uri="{BB962C8B-B14F-4D97-AF65-F5344CB8AC3E}">
        <p14:creationId xmlns:p14="http://schemas.microsoft.com/office/powerpoint/2010/main" val="7871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1"/>
            <a:ext cx="10515600" cy="990600"/>
          </a:xfrm>
        </p:spPr>
        <p:txBody>
          <a:bodyPr/>
          <a:lstStyle/>
          <a:p>
            <a:r>
              <a:rPr lang="en-US" dirty="0"/>
              <a:t>Data Organization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314" y="1326347"/>
            <a:ext cx="51883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MULTIVARIATE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endParaRPr lang="en-US" sz="3200" b="1" dirty="0"/>
          </a:p>
          <a:p>
            <a:pPr algn="ctr"/>
            <a:r>
              <a:rPr lang="en-US" sz="2400" dirty="0"/>
              <a:t>(rows (</a:t>
            </a:r>
            <a:r>
              <a:rPr lang="en-US" sz="2400" b="1" dirty="0"/>
              <a:t>examples</a:t>
            </a:r>
            <a:r>
              <a:rPr lang="en-US" sz="2400" dirty="0"/>
              <a:t>) of columns (</a:t>
            </a:r>
            <a:r>
              <a:rPr lang="en-US" sz="2400" b="1" dirty="0"/>
              <a:t>features</a:t>
            </a:r>
            <a:r>
              <a:rPr lang="en-US" sz="2400" dirty="0"/>
              <a:t>))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52328"/>
              </p:ext>
            </p:extLst>
          </p:nvPr>
        </p:nvGraphicFramePr>
        <p:xfrm>
          <a:off x="5803900" y="990601"/>
          <a:ext cx="5003802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feaure-1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feature-2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feature-3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feature-4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feature-5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93128" y="2949196"/>
            <a:ext cx="368671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BASKET</a:t>
            </a:r>
            <a:endParaRPr lang="en-US" sz="3200" b="1" dirty="0"/>
          </a:p>
          <a:p>
            <a:pPr algn="ctr"/>
            <a:r>
              <a:rPr lang="en-US" sz="2400" dirty="0"/>
              <a:t>(</a:t>
            </a:r>
            <a:r>
              <a:rPr lang="en-US" sz="2400" b="1" dirty="0"/>
              <a:t>sets</a:t>
            </a:r>
            <a:r>
              <a:rPr lang="en-US" sz="2400" dirty="0"/>
              <a:t> of things)</a:t>
            </a:r>
          </a:p>
          <a:p>
            <a:pPr algn="ctr"/>
            <a:r>
              <a:rPr lang="en-US" sz="2400" dirty="0"/>
              <a:t>market basket, keyword list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15978"/>
              </p:ext>
            </p:extLst>
          </p:nvPr>
        </p:nvGraphicFramePr>
        <p:xfrm>
          <a:off x="5803900" y="2777143"/>
          <a:ext cx="5003802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item-1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item-2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Item-3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Item-4 …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item-10M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9034" y="4941378"/>
            <a:ext cx="45549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BAG</a:t>
            </a:r>
            <a:endParaRPr lang="en-US" sz="3200" b="1" dirty="0"/>
          </a:p>
          <a:p>
            <a:pPr algn="ctr"/>
            <a:r>
              <a:rPr lang="en-US" sz="2400" dirty="0"/>
              <a:t>(</a:t>
            </a:r>
            <a:r>
              <a:rPr lang="en-US" sz="2400" b="1" dirty="0"/>
              <a:t>weighted</a:t>
            </a:r>
            <a:r>
              <a:rPr lang="en-US" sz="2400" dirty="0"/>
              <a:t> </a:t>
            </a:r>
            <a:r>
              <a:rPr lang="en-US" sz="2400" b="1" dirty="0"/>
              <a:t>sets</a:t>
            </a:r>
            <a:r>
              <a:rPr lang="en-US" sz="2400" dirty="0"/>
              <a:t> of things)</a:t>
            </a:r>
          </a:p>
          <a:p>
            <a:pPr algn="ctr"/>
            <a:r>
              <a:rPr lang="en-US" sz="2400" dirty="0"/>
              <a:t>Bag-of-Words, Bag-of-Visual Words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19838"/>
              </p:ext>
            </p:extLst>
          </p:nvPr>
        </p:nvGraphicFramePr>
        <p:xfrm>
          <a:off x="5803900" y="4738489"/>
          <a:ext cx="5003802" cy="1729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item-1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item-2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feature-3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feature-4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item-100M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21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51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example-7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 32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4587" y="1681655"/>
            <a:ext cx="378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Low Dimensional and Dense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45967" y="3422135"/>
            <a:ext cx="399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Dimensional and Sparse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45967" y="5418431"/>
            <a:ext cx="38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High Dimensional and Sparse</a:t>
            </a:r>
          </a:p>
        </p:txBody>
      </p:sp>
    </p:spTree>
    <p:extLst>
      <p:ext uri="{BB962C8B-B14F-4D97-AF65-F5344CB8AC3E}">
        <p14:creationId xmlns:p14="http://schemas.microsoft.com/office/powerpoint/2010/main" val="17812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3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6817" y="1149996"/>
            <a:ext cx="276973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1-D SEQUENCE</a:t>
            </a:r>
            <a:endParaRPr lang="en-US" sz="3200" b="1" dirty="0"/>
          </a:p>
          <a:p>
            <a:pPr algn="ctr"/>
            <a:r>
              <a:rPr lang="en-US" sz="2400" dirty="0"/>
              <a:t>(list of “symbols”)</a:t>
            </a:r>
          </a:p>
          <a:p>
            <a:pPr algn="ctr"/>
            <a:r>
              <a:rPr lang="en-US" sz="2400" dirty="0"/>
              <a:t>Gene sequence, Text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7720" y="1"/>
            <a:ext cx="10515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Organization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19365"/>
            <a:ext cx="7269480" cy="19295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8878" y="3474095"/>
            <a:ext cx="29676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1-D SERIES</a:t>
            </a:r>
            <a:endParaRPr lang="en-US" sz="3200" b="1" dirty="0"/>
          </a:p>
          <a:p>
            <a:pPr algn="ctr"/>
            <a:r>
              <a:rPr lang="en-US" sz="2400" dirty="0"/>
              <a:t>(list of “numbers”)</a:t>
            </a:r>
          </a:p>
          <a:p>
            <a:pPr algn="ctr"/>
            <a:r>
              <a:rPr lang="en-US" sz="2400" dirty="0"/>
              <a:t>Stock market, </a:t>
            </a:r>
            <a:r>
              <a:rPr lang="en-US" sz="2400" dirty="0" err="1"/>
              <a:t>IoT</a:t>
            </a:r>
            <a:r>
              <a:rPr lang="en-US" sz="2400" dirty="0"/>
              <a:t>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105269"/>
            <a:ext cx="7269480" cy="20610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90872" y="5321140"/>
            <a:ext cx="19939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2-D SERIES</a:t>
            </a:r>
            <a:endParaRPr lang="en-US" sz="3200" b="1" dirty="0"/>
          </a:p>
          <a:p>
            <a:pPr algn="ctr"/>
            <a:r>
              <a:rPr lang="en-US" sz="2400" dirty="0"/>
              <a:t>(mage)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68820" y="5321139"/>
            <a:ext cx="19939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3-D SERIES</a:t>
            </a:r>
            <a:endParaRPr lang="en-US" sz="3200" b="1" dirty="0"/>
          </a:p>
          <a:p>
            <a:pPr algn="ctr"/>
            <a:r>
              <a:rPr lang="en-US" sz="2400" dirty="0"/>
              <a:t>(videos)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87342" y="5321139"/>
            <a:ext cx="199394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4-D SERIES</a:t>
            </a:r>
            <a:endParaRPr lang="en-US" sz="3200" b="1" dirty="0"/>
          </a:p>
          <a:p>
            <a:pPr algn="ctr"/>
            <a:r>
              <a:rPr lang="en-US" sz="2400" dirty="0"/>
              <a:t>(3-D videos)</a:t>
            </a:r>
          </a:p>
        </p:txBody>
      </p:sp>
    </p:spTree>
    <p:extLst>
      <p:ext uri="{BB962C8B-B14F-4D97-AF65-F5344CB8AC3E}">
        <p14:creationId xmlns:p14="http://schemas.microsoft.com/office/powerpoint/2010/main" val="3565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07720" y="1"/>
            <a:ext cx="10515600" cy="990600"/>
          </a:xfrm>
        </p:spPr>
        <p:txBody>
          <a:bodyPr/>
          <a:lstStyle/>
          <a:p>
            <a:r>
              <a:rPr lang="en-US" dirty="0"/>
              <a:t>Data Organization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675319"/>
            <a:ext cx="5643837" cy="27877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22225" y="1565116"/>
            <a:ext cx="3516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GRAPHS</a:t>
            </a:r>
            <a:endParaRPr lang="en-US" sz="3200" b="1" dirty="0"/>
          </a:p>
          <a:p>
            <a:pPr algn="ctr"/>
            <a:r>
              <a:rPr lang="en-US" sz="2400" dirty="0"/>
              <a:t>(entities and relationships)</a:t>
            </a:r>
          </a:p>
          <a:p>
            <a:pPr algn="ctr"/>
            <a:r>
              <a:rPr lang="en-US" sz="2400" dirty="0"/>
              <a:t>Chemical compounds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807720" y="4303588"/>
            <a:ext cx="45452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3-D SHAPES</a:t>
            </a:r>
            <a:endParaRPr lang="en-US" sz="3200" b="1" dirty="0"/>
          </a:p>
          <a:p>
            <a:pPr algn="ctr"/>
            <a:r>
              <a:rPr lang="en-US" sz="2400" dirty="0"/>
              <a:t>(list of (</a:t>
            </a:r>
            <a:r>
              <a:rPr lang="en-US" sz="2400" dirty="0" err="1"/>
              <a:t>x,y,z</a:t>
            </a:r>
            <a:r>
              <a:rPr lang="en-US" sz="2400" dirty="0"/>
              <a:t>) coordinates)</a:t>
            </a:r>
          </a:p>
          <a:p>
            <a:pPr algn="ctr"/>
            <a:r>
              <a:rPr lang="en-US" sz="2400" dirty="0"/>
              <a:t>Motion Sensors, Protein Structures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3688957"/>
            <a:ext cx="5791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>
            <a:normAutofit/>
          </a:bodyPr>
          <a:lstStyle/>
          <a:p>
            <a:r>
              <a:rPr lang="en-US" dirty="0"/>
              <a:t>Data Modalities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288473"/>
            <a:ext cx="10515600" cy="488849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STRUCTURED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000000"/>
                </a:solidFill>
              </a:rPr>
              <a:t>– </a:t>
            </a:r>
            <a:r>
              <a:rPr lang="en-US" sz="2400" dirty="0">
                <a:solidFill>
                  <a:srgbClr val="000000"/>
                </a:solidFill>
              </a:rPr>
              <a:t>fixed columns in a table</a:t>
            </a:r>
            <a:endParaRPr lang="en-US" sz="2400" b="1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Multivariate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Mix of numeric and symbolic features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UNSTRUCTURED</a:t>
            </a:r>
            <a:r>
              <a:rPr lang="en-US" sz="2400" b="1" dirty="0">
                <a:solidFill>
                  <a:srgbClr val="FF0000"/>
                </a:solidFill>
              </a:rPr>
              <a:t>  </a:t>
            </a:r>
            <a:r>
              <a:rPr lang="en-US" sz="2400" b="1" dirty="0"/>
              <a:t>--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Arbitrary size data points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SEQUENCE</a:t>
            </a:r>
            <a:r>
              <a:rPr lang="en-US" dirty="0">
                <a:solidFill>
                  <a:srgbClr val="000000"/>
                </a:solidFill>
              </a:rPr>
              <a:t> : biological, speech, …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SERIES </a:t>
            </a:r>
            <a:r>
              <a:rPr lang="en-US" dirty="0">
                <a:solidFill>
                  <a:srgbClr val="000000"/>
                </a:solidFill>
              </a:rPr>
              <a:t>: stock market, etc.</a:t>
            </a:r>
            <a:endParaRPr lang="en-US" b="1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TEXT</a:t>
            </a:r>
            <a:r>
              <a:rPr lang="en-US" dirty="0">
                <a:solidFill>
                  <a:srgbClr val="000000"/>
                </a:solidFill>
              </a:rPr>
              <a:t> : pages, queries, tweets, ads, blogs, news, …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IMAGE</a:t>
            </a:r>
            <a:r>
              <a:rPr lang="en-US" dirty="0">
                <a:solidFill>
                  <a:srgbClr val="000000"/>
                </a:solidFill>
              </a:rPr>
              <a:t> : regular, medical, remote sensing,…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VIDEO</a:t>
            </a:r>
            <a:r>
              <a:rPr lang="en-US" dirty="0">
                <a:solidFill>
                  <a:srgbClr val="000000"/>
                </a:solidFill>
              </a:rPr>
              <a:t> : regular, movies, security, surveillance,…</a:t>
            </a:r>
          </a:p>
        </p:txBody>
      </p:sp>
    </p:spTree>
    <p:extLst>
      <p:ext uri="{BB962C8B-B14F-4D97-AF65-F5344CB8AC3E}">
        <p14:creationId xmlns:p14="http://schemas.microsoft.com/office/powerpoint/2010/main" val="13119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EBE48D-B4A2-8F4A-8A6C-4AD6209C26C9}"/>
              </a:ext>
            </a:extLst>
          </p:cNvPr>
          <p:cNvSpPr/>
          <p:nvPr/>
        </p:nvSpPr>
        <p:spPr>
          <a:xfrm>
            <a:off x="160738" y="1412059"/>
            <a:ext cx="1468299" cy="69924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STIMULUS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(sense)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4F2981-73C4-BE42-9BCB-118EDE206C2C}"/>
              </a:ext>
            </a:extLst>
          </p:cNvPr>
          <p:cNvSpPr/>
          <p:nvPr/>
        </p:nvSpPr>
        <p:spPr>
          <a:xfrm>
            <a:off x="1572168" y="2495691"/>
            <a:ext cx="1615129" cy="699247"/>
          </a:xfrm>
          <a:prstGeom prst="roundRect">
            <a:avLst/>
          </a:prstGeom>
          <a:ln w="317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ANALYZE</a:t>
            </a:r>
          </a:p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(understand)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33BBFC-9571-9745-B041-B0C600F3ED57}"/>
              </a:ext>
            </a:extLst>
          </p:cNvPr>
          <p:cNvSpPr/>
          <p:nvPr/>
        </p:nvSpPr>
        <p:spPr>
          <a:xfrm>
            <a:off x="3509319" y="3692685"/>
            <a:ext cx="1463873" cy="69924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STATE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(represent)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49C069-F8AA-B143-903B-2156B9D60E4F}"/>
              </a:ext>
            </a:extLst>
          </p:cNvPr>
          <p:cNvSpPr/>
          <p:nvPr/>
        </p:nvSpPr>
        <p:spPr>
          <a:xfrm>
            <a:off x="5372746" y="4811356"/>
            <a:ext cx="1468299" cy="699247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REASON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(think)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6FF407-D444-3B40-9AA2-74E2209B5AED}"/>
              </a:ext>
            </a:extLst>
          </p:cNvPr>
          <p:cNvSpPr/>
          <p:nvPr/>
        </p:nvSpPr>
        <p:spPr>
          <a:xfrm>
            <a:off x="7230807" y="3692684"/>
            <a:ext cx="1334817" cy="6992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ACTION</a:t>
            </a:r>
          </a:p>
          <a:p>
            <a:pPr algn="ctr"/>
            <a:r>
              <a:rPr lang="en-US" sz="2000" dirty="0"/>
              <a:t>(do)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2CD873-9AD6-FD4B-8CDB-74E98DB5F869}"/>
              </a:ext>
            </a:extLst>
          </p:cNvPr>
          <p:cNvSpPr/>
          <p:nvPr/>
        </p:nvSpPr>
        <p:spPr>
          <a:xfrm>
            <a:off x="8601280" y="2495691"/>
            <a:ext cx="1615129" cy="699247"/>
          </a:xfrm>
          <a:prstGeom prst="roundRect">
            <a:avLst/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SYNTHESIZE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(manifest)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77D440-DEC0-314C-9882-BCE9F049E653}"/>
              </a:ext>
            </a:extLst>
          </p:cNvPr>
          <p:cNvSpPr/>
          <p:nvPr/>
        </p:nvSpPr>
        <p:spPr>
          <a:xfrm>
            <a:off x="10312900" y="1425192"/>
            <a:ext cx="1468299" cy="69924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RESPONSE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(realize)</a:t>
            </a:r>
          </a:p>
        </p:txBody>
      </p:sp>
      <p:cxnSp>
        <p:nvCxnSpPr>
          <p:cNvPr id="11" name="Curved Connector 8">
            <a:extLst>
              <a:ext uri="{FF2B5EF4-FFF2-40B4-BE49-F238E27FC236}">
                <a16:creationId xmlns:a16="http://schemas.microsoft.com/office/drawing/2014/main" id="{B0B76003-491A-2F4C-95AD-ABA2E9B5DE50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866524" y="2139670"/>
            <a:ext cx="734009" cy="677280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9">
            <a:extLst>
              <a:ext uri="{FF2B5EF4-FFF2-40B4-BE49-F238E27FC236}">
                <a16:creationId xmlns:a16="http://schemas.microsoft.com/office/drawing/2014/main" id="{C87B9118-CEE0-9240-9057-1BCDACCC8FEE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2520841" y="3053830"/>
            <a:ext cx="847371" cy="1129586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3">
            <a:extLst>
              <a:ext uri="{FF2B5EF4-FFF2-40B4-BE49-F238E27FC236}">
                <a16:creationId xmlns:a16="http://schemas.microsoft.com/office/drawing/2014/main" id="{D4920ECD-08B0-EF4D-885C-D7016BE311B1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4422477" y="4210711"/>
            <a:ext cx="769048" cy="1131490"/>
          </a:xfrm>
          <a:prstGeom prst="bentConnector2">
            <a:avLst/>
          </a:prstGeom>
          <a:ln w="19050">
            <a:solidFill>
              <a:schemeClr val="accent4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27">
            <a:extLst>
              <a:ext uri="{FF2B5EF4-FFF2-40B4-BE49-F238E27FC236}">
                <a16:creationId xmlns:a16="http://schemas.microsoft.com/office/drawing/2014/main" id="{48CDC800-70C2-B247-8333-7294B0FD269B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6841045" y="4391931"/>
            <a:ext cx="1057171" cy="769049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30">
            <a:extLst>
              <a:ext uri="{FF2B5EF4-FFF2-40B4-BE49-F238E27FC236}">
                <a16:creationId xmlns:a16="http://schemas.microsoft.com/office/drawing/2014/main" id="{F45AD05E-7095-9044-B78D-A0FD497DB070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565624" y="3194938"/>
            <a:ext cx="843221" cy="847370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33">
            <a:extLst>
              <a:ext uri="{FF2B5EF4-FFF2-40B4-BE49-F238E27FC236}">
                <a16:creationId xmlns:a16="http://schemas.microsoft.com/office/drawing/2014/main" id="{E6AEB585-D232-FA4F-BE08-F64E3F4F1527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10216409" y="2124439"/>
            <a:ext cx="830641" cy="720876"/>
          </a:xfrm>
          <a:prstGeom prst="bentConnector2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6D96F9A-882E-F640-831E-F47A63E3DF7A}"/>
              </a:ext>
            </a:extLst>
          </p:cNvPr>
          <p:cNvSpPr/>
          <p:nvPr/>
        </p:nvSpPr>
        <p:spPr>
          <a:xfrm>
            <a:off x="5372746" y="1411134"/>
            <a:ext cx="1468299" cy="699246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FEEDBACK</a:t>
            </a:r>
          </a:p>
          <a:p>
            <a:pPr algn="ctr"/>
            <a:r>
              <a:rPr lang="en-US" sz="2000" dirty="0"/>
              <a:t>(measure)</a:t>
            </a:r>
          </a:p>
        </p:txBody>
      </p:sp>
      <p:cxnSp>
        <p:nvCxnSpPr>
          <p:cNvPr id="18" name="Curved Connector 84">
            <a:extLst>
              <a:ext uri="{FF2B5EF4-FFF2-40B4-BE49-F238E27FC236}">
                <a16:creationId xmlns:a16="http://schemas.microsoft.com/office/drawing/2014/main" id="{E47EB52B-B9FF-C548-A9FE-75F5E04B67D9}"/>
              </a:ext>
            </a:extLst>
          </p:cNvPr>
          <p:cNvCxnSpPr>
            <a:cxnSpLocks/>
            <a:stCxn id="25" idx="1"/>
            <a:endCxn id="5" idx="3"/>
          </p:cNvCxnSpPr>
          <p:nvPr/>
        </p:nvCxnSpPr>
        <p:spPr>
          <a:xfrm flipH="1" flipV="1">
            <a:off x="3187297" y="2845315"/>
            <a:ext cx="2247293" cy="5161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85">
            <a:extLst>
              <a:ext uri="{FF2B5EF4-FFF2-40B4-BE49-F238E27FC236}">
                <a16:creationId xmlns:a16="http://schemas.microsoft.com/office/drawing/2014/main" id="{A5C686CB-B414-564A-B325-15F2ED1313ED}"/>
              </a:ext>
            </a:extLst>
          </p:cNvPr>
          <p:cNvCxnSpPr>
            <a:cxnSpLocks/>
            <a:stCxn id="25" idx="3"/>
            <a:endCxn id="9" idx="1"/>
          </p:cNvCxnSpPr>
          <p:nvPr/>
        </p:nvCxnSpPr>
        <p:spPr>
          <a:xfrm flipV="1">
            <a:off x="6769407" y="2845315"/>
            <a:ext cx="1831873" cy="5161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n 19">
            <a:extLst>
              <a:ext uri="{FF2B5EF4-FFF2-40B4-BE49-F238E27FC236}">
                <a16:creationId xmlns:a16="http://schemas.microsoft.com/office/drawing/2014/main" id="{9B82391B-B29F-9F41-B914-86835A276BE2}"/>
              </a:ext>
            </a:extLst>
          </p:cNvPr>
          <p:cNvSpPr/>
          <p:nvPr/>
        </p:nvSpPr>
        <p:spPr>
          <a:xfrm>
            <a:off x="5367850" y="3658794"/>
            <a:ext cx="1468299" cy="733138"/>
          </a:xfrm>
          <a:prstGeom prst="can">
            <a:avLst>
              <a:gd name="adj" fmla="val 14887"/>
            </a:avLst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KNOWLEDGE</a:t>
            </a:r>
          </a:p>
        </p:txBody>
      </p:sp>
      <p:cxnSp>
        <p:nvCxnSpPr>
          <p:cNvPr id="21" name="Curved Connector 23">
            <a:extLst>
              <a:ext uri="{FF2B5EF4-FFF2-40B4-BE49-F238E27FC236}">
                <a16:creationId xmlns:a16="http://schemas.microsoft.com/office/drawing/2014/main" id="{C477A75A-2949-2443-A73D-517981B26285}"/>
              </a:ext>
            </a:extLst>
          </p:cNvPr>
          <p:cNvCxnSpPr>
            <a:cxnSpLocks/>
            <a:stCxn id="20" idx="3"/>
            <a:endCxn id="7" idx="0"/>
          </p:cNvCxnSpPr>
          <p:nvPr/>
        </p:nvCxnSpPr>
        <p:spPr>
          <a:xfrm>
            <a:off x="6102000" y="4391932"/>
            <a:ext cx="4896" cy="419424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84">
            <a:extLst>
              <a:ext uri="{FF2B5EF4-FFF2-40B4-BE49-F238E27FC236}">
                <a16:creationId xmlns:a16="http://schemas.microsoft.com/office/drawing/2014/main" id="{E3F648DB-EE90-764A-BB2A-161A9EC5B08D}"/>
              </a:ext>
            </a:extLst>
          </p:cNvPr>
          <p:cNvCxnSpPr>
            <a:cxnSpLocks/>
            <a:stCxn id="17" idx="2"/>
            <a:endCxn id="25" idx="0"/>
          </p:cNvCxnSpPr>
          <p:nvPr/>
        </p:nvCxnSpPr>
        <p:spPr>
          <a:xfrm flipH="1">
            <a:off x="6101999" y="2110380"/>
            <a:ext cx="4897" cy="390472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84">
            <a:extLst>
              <a:ext uri="{FF2B5EF4-FFF2-40B4-BE49-F238E27FC236}">
                <a16:creationId xmlns:a16="http://schemas.microsoft.com/office/drawing/2014/main" id="{ED520477-1F77-9542-AA61-D7D317080990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1629037" y="1760757"/>
            <a:ext cx="3743709" cy="926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84">
            <a:extLst>
              <a:ext uri="{FF2B5EF4-FFF2-40B4-BE49-F238E27FC236}">
                <a16:creationId xmlns:a16="http://schemas.microsoft.com/office/drawing/2014/main" id="{1201186B-FCC9-D447-8757-BD6D7DAB1CA8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>
          <a:xfrm flipH="1" flipV="1">
            <a:off x="6841045" y="1760757"/>
            <a:ext cx="3471855" cy="14059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6D5D1A7-2E42-F14E-81B3-B2FCA91E3482}"/>
              </a:ext>
            </a:extLst>
          </p:cNvPr>
          <p:cNvSpPr/>
          <p:nvPr/>
        </p:nvSpPr>
        <p:spPr>
          <a:xfrm>
            <a:off x="5434590" y="2500852"/>
            <a:ext cx="1334817" cy="699247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LEARN</a:t>
            </a:r>
          </a:p>
          <a:p>
            <a:pPr algn="ctr"/>
            <a:r>
              <a:rPr lang="en-US" sz="2000" dirty="0"/>
              <a:t>(improve)</a:t>
            </a:r>
          </a:p>
        </p:txBody>
      </p:sp>
      <p:cxnSp>
        <p:nvCxnSpPr>
          <p:cNvPr id="26" name="Curved Connector 84">
            <a:extLst>
              <a:ext uri="{FF2B5EF4-FFF2-40B4-BE49-F238E27FC236}">
                <a16:creationId xmlns:a16="http://schemas.microsoft.com/office/drawing/2014/main" id="{9C672E9A-B47F-9646-A85B-65E410F94BB2}"/>
              </a:ext>
            </a:extLst>
          </p:cNvPr>
          <p:cNvCxnSpPr>
            <a:cxnSpLocks/>
            <a:stCxn id="25" idx="2"/>
            <a:endCxn id="20" idx="1"/>
          </p:cNvCxnSpPr>
          <p:nvPr/>
        </p:nvCxnSpPr>
        <p:spPr>
          <a:xfrm>
            <a:off x="6101999" y="3200099"/>
            <a:ext cx="1" cy="458695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87FE985-1194-8847-8996-AF61D63065CA}"/>
              </a:ext>
            </a:extLst>
          </p:cNvPr>
          <p:cNvSpPr/>
          <p:nvPr/>
        </p:nvSpPr>
        <p:spPr>
          <a:xfrm>
            <a:off x="5442830" y="5954411"/>
            <a:ext cx="1334817" cy="699247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GOAL</a:t>
            </a:r>
          </a:p>
        </p:txBody>
      </p:sp>
      <p:cxnSp>
        <p:nvCxnSpPr>
          <p:cNvPr id="28" name="Curved Connector 23">
            <a:extLst>
              <a:ext uri="{FF2B5EF4-FFF2-40B4-BE49-F238E27FC236}">
                <a16:creationId xmlns:a16="http://schemas.microsoft.com/office/drawing/2014/main" id="{DF813CF6-12CB-8F4A-ADE7-09A53909019A}"/>
              </a:ext>
            </a:extLst>
          </p:cNvPr>
          <p:cNvCxnSpPr>
            <a:cxnSpLocks/>
            <a:stCxn id="27" idx="0"/>
            <a:endCxn id="7" idx="2"/>
          </p:cNvCxnSpPr>
          <p:nvPr/>
        </p:nvCxnSpPr>
        <p:spPr>
          <a:xfrm flipH="1" flipV="1">
            <a:off x="6106896" y="5510603"/>
            <a:ext cx="3343" cy="443808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BD08F5-E75B-6040-918C-2B1C6AE85E1A}"/>
              </a:ext>
            </a:extLst>
          </p:cNvPr>
          <p:cNvSpPr txBox="1"/>
          <p:nvPr/>
        </p:nvSpPr>
        <p:spPr>
          <a:xfrm>
            <a:off x="336835" y="4409570"/>
            <a:ext cx="2980111" cy="1938992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Embeddings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3D445A-3CA0-5944-8557-6319E028459F}"/>
              </a:ext>
            </a:extLst>
          </p:cNvPr>
          <p:cNvSpPr txBox="1"/>
          <p:nvPr/>
        </p:nvSpPr>
        <p:spPr>
          <a:xfrm>
            <a:off x="9093860" y="4541107"/>
            <a:ext cx="2687339" cy="1938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Reinforcement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AI-search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Optimization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28532BF-79EB-A14C-A06A-DDA663E6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AI Architecture – </a:t>
            </a:r>
            <a:r>
              <a:rPr lang="en-US" sz="4000" b="0" dirty="0"/>
              <a:t>Stimulus-Response-Learn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-26122"/>
            <a:ext cx="12192000" cy="1323439"/>
          </a:xfrm>
          <a:prstGeom prst="rect">
            <a:avLst/>
          </a:prstGeom>
          <a:solidFill>
            <a:srgbClr val="C0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Which is the most important “silent” innovation </a:t>
            </a:r>
            <a:r>
              <a:rPr lang="en-US" sz="4000">
                <a:solidFill>
                  <a:schemeClr val="bg1"/>
                </a:solidFill>
              </a:rPr>
              <a:t>in ML in the last two decades?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20" grpId="0" animBg="1"/>
      <p:bldP spid="25" grpId="0" animBg="1"/>
      <p:bldP spid="27" grpId="0" animBg="1"/>
      <p:bldP spid="29" grpId="0" animBg="1"/>
      <p:bldP spid="30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Data</a:t>
            </a:r>
            <a:r>
              <a:rPr lang="en-US" sz="6600" dirty="0">
                <a:solidFill>
                  <a:srgbClr val="C00000"/>
                </a:solidFill>
              </a:rPr>
              <a:t> </a:t>
            </a:r>
            <a:r>
              <a:rPr lang="en-US" sz="6600" dirty="0"/>
              <a:t>Nuances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843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39091"/>
          </a:xfrm>
        </p:spPr>
        <p:txBody>
          <a:bodyPr/>
          <a:lstStyle/>
          <a:p>
            <a:r>
              <a:rPr lang="en-US" dirty="0"/>
              <a:t>Data Nuances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039092"/>
            <a:ext cx="10515600" cy="57108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FEATURE NOISE </a:t>
            </a:r>
            <a:r>
              <a:rPr lang="en-US" dirty="0"/>
              <a:t>– value may not be accurate</a:t>
            </a:r>
            <a:endParaRPr lang="en-US" b="1" dirty="0"/>
          </a:p>
          <a:p>
            <a:pPr lvl="1"/>
            <a:r>
              <a:rPr lang="en-US" dirty="0"/>
              <a:t>Sensor Malfunctioning, Sensor Biased, Sensor Resolution,…</a:t>
            </a:r>
          </a:p>
          <a:p>
            <a:pPr lvl="1"/>
            <a:r>
              <a:rPr lang="en-US" dirty="0"/>
              <a:t>Call center notes, Transcription errors, Data entry errors</a:t>
            </a:r>
          </a:p>
          <a:p>
            <a:pPr lvl="1"/>
            <a:r>
              <a:rPr lang="en-US" dirty="0"/>
              <a:t>Comments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Tweets </a:t>
            </a:r>
            <a:r>
              <a:rPr lang="en-US" dirty="0">
                <a:sym typeface="Wingdings"/>
              </a:rPr>
              <a:t>Blogs  News  Scientific Papers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MISSING FEATURES </a:t>
            </a:r>
            <a:r>
              <a:rPr lang="en-US" dirty="0">
                <a:solidFill>
                  <a:schemeClr val="tx1"/>
                </a:solidFill>
              </a:rPr>
              <a:t>– some feature values might be missing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Sensor went down, Communication/Storage failure, Human error</a:t>
            </a:r>
          </a:p>
          <a:p>
            <a:r>
              <a:rPr lang="en-US" b="1" dirty="0">
                <a:solidFill>
                  <a:srgbClr val="C00000"/>
                </a:solidFill>
              </a:rPr>
              <a:t>NON-NORMAL FEATURE DISTRIBUTIONS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Exponential, log-normal distributions are more common than normal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Taking log of features helps</a:t>
            </a:r>
          </a:p>
          <a:p>
            <a:r>
              <a:rPr lang="en-US" b="1" dirty="0">
                <a:solidFill>
                  <a:srgbClr val="C00000"/>
                </a:solidFill>
              </a:rPr>
              <a:t>HETEREGONEOUS FEATURES 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/>
              <a:t>ranges, scales, distributions.</a:t>
            </a:r>
          </a:p>
          <a:p>
            <a:pPr lvl="1"/>
            <a:r>
              <a:rPr lang="en-US" dirty="0"/>
              <a:t>E.g. Age, Income, Temperature, RBC Counts, Blood Pressure,…</a:t>
            </a:r>
          </a:p>
          <a:p>
            <a:r>
              <a:rPr lang="en-US" b="1" dirty="0">
                <a:solidFill>
                  <a:srgbClr val="C00000"/>
                </a:solidFill>
              </a:rPr>
              <a:t>MULTI-MODAL FEATURES</a:t>
            </a:r>
          </a:p>
          <a:p>
            <a:pPr lvl="1"/>
            <a:r>
              <a:rPr lang="en-US" dirty="0"/>
              <a:t>Mix of numeric, symbolic, series, text, and image PER data point!</a:t>
            </a:r>
          </a:p>
        </p:txBody>
      </p:sp>
    </p:spTree>
    <p:extLst>
      <p:ext uri="{BB962C8B-B14F-4D97-AF65-F5344CB8AC3E}">
        <p14:creationId xmlns:p14="http://schemas.microsoft.com/office/powerpoint/2010/main" val="10893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0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Not normal distributions!</a:t>
            </a:r>
          </a:p>
        </p:txBody>
      </p:sp>
      <p:pic>
        <p:nvPicPr>
          <p:cNvPr id="10" name="Picture 9" descr="Screen Shot 2014-07-26 at 12.35.59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77" y="3048000"/>
            <a:ext cx="6134100" cy="3644900"/>
          </a:xfrm>
          <a:prstGeom prst="rect">
            <a:avLst/>
          </a:prstGeom>
        </p:spPr>
      </p:pic>
      <p:pic>
        <p:nvPicPr>
          <p:cNvPr id="9" name="Picture 8" descr="Screen Shot 2014-07-26 at 12.36.08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587" y="1044633"/>
            <a:ext cx="61595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4880" y="5979406"/>
            <a:ext cx="13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60202"/>
                </a:solidFill>
              </a:rPr>
              <a:t>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47168" y="1298058"/>
            <a:ext cx="2147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60202"/>
                </a:solidFill>
              </a:rPr>
              <a:t>log(feature)</a:t>
            </a:r>
          </a:p>
        </p:txBody>
      </p:sp>
    </p:spTree>
    <p:extLst>
      <p:ext uri="{BB962C8B-B14F-4D97-AF65-F5344CB8AC3E}">
        <p14:creationId xmlns:p14="http://schemas.microsoft.com/office/powerpoint/2010/main" val="196501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0266"/>
            <a:ext cx="8913813" cy="914400"/>
          </a:xfrm>
        </p:spPr>
        <p:txBody>
          <a:bodyPr/>
          <a:lstStyle/>
          <a:p>
            <a:r>
              <a:rPr lang="en-US" dirty="0"/>
              <a:t>Hidden Treasures!</a:t>
            </a:r>
          </a:p>
        </p:txBody>
      </p:sp>
      <p:pic>
        <p:nvPicPr>
          <p:cNvPr id="4" name="Picture 3" descr="Screen Shot 2014-07-26 at 12.38.20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51" y="2988648"/>
            <a:ext cx="6134100" cy="3657600"/>
          </a:xfrm>
          <a:prstGeom prst="rect">
            <a:avLst/>
          </a:prstGeom>
        </p:spPr>
      </p:pic>
      <p:pic>
        <p:nvPicPr>
          <p:cNvPr id="5" name="Picture 4" descr="Screen Shot 2014-07-26 at 12.38.29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7932" y="467466"/>
            <a:ext cx="61468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5251" y="5817531"/>
            <a:ext cx="1392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60202"/>
                </a:solidFill>
              </a:rPr>
              <a:t>feature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7299" y="632278"/>
            <a:ext cx="2147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60202"/>
                </a:solidFill>
              </a:rPr>
              <a:t>log(feature)</a:t>
            </a:r>
          </a:p>
        </p:txBody>
      </p:sp>
    </p:spTree>
    <p:extLst>
      <p:ext uri="{BB962C8B-B14F-4D97-AF65-F5344CB8AC3E}">
        <p14:creationId xmlns:p14="http://schemas.microsoft.com/office/powerpoint/2010/main" val="20134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7-25 at 11.36.0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45" y="3947160"/>
            <a:ext cx="4531179" cy="2819400"/>
          </a:xfrm>
          <a:prstGeom prst="rect">
            <a:avLst/>
          </a:prstGeom>
        </p:spPr>
      </p:pic>
      <p:pic>
        <p:nvPicPr>
          <p:cNvPr id="7" name="Picture 6" descr="Screen Shot 2014-07-25 at 11.35.11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15" y="1052064"/>
            <a:ext cx="4503209" cy="2818896"/>
          </a:xfrm>
          <a:prstGeom prst="rect">
            <a:avLst/>
          </a:prstGeom>
        </p:spPr>
      </p:pic>
      <p:pic>
        <p:nvPicPr>
          <p:cNvPr id="8" name="Picture 7" descr="Screen Shot 2014-07-25 at 11.34.30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821" y="3947160"/>
            <a:ext cx="4531179" cy="2833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4-07-25 at 11.34.44 P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6821" y="1021080"/>
            <a:ext cx="4531179" cy="28194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524000" y="0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Heterogeneous Distributions</a:t>
            </a:r>
            <a:br>
              <a:rPr lang="en-US" b="1" dirty="0"/>
            </a:br>
            <a:r>
              <a:rPr lang="en-US" sz="2700" dirty="0"/>
              <a:t>CERN – Higgs-Boson Distributions! (</a:t>
            </a:r>
            <a:r>
              <a:rPr lang="en-US" sz="2700" dirty="0" err="1"/>
              <a:t>Kaggel</a:t>
            </a:r>
            <a:r>
              <a:rPr lang="en-US" sz="27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3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513236" y="0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Heterogeneous Distribution</a:t>
            </a:r>
            <a:br>
              <a:rPr lang="en-US" b="1" dirty="0"/>
            </a:br>
            <a:r>
              <a:rPr lang="en-US" sz="2700" dirty="0"/>
              <a:t>CERN – Higgs-Boson Distributions! (</a:t>
            </a:r>
            <a:r>
              <a:rPr lang="en-US" sz="2700" dirty="0" err="1"/>
              <a:t>Kaggel</a:t>
            </a:r>
            <a:r>
              <a:rPr lang="en-US" sz="2700" dirty="0"/>
              <a:t>)</a:t>
            </a:r>
          </a:p>
        </p:txBody>
      </p:sp>
      <p:pic>
        <p:nvPicPr>
          <p:cNvPr id="2" name="Picture 1" descr="Screen Shot 2014-07-25 at 11.36.3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830" y="1143001"/>
            <a:ext cx="4533819" cy="2811209"/>
          </a:xfrm>
          <a:prstGeom prst="rect">
            <a:avLst/>
          </a:prstGeom>
        </p:spPr>
      </p:pic>
      <p:pic>
        <p:nvPicPr>
          <p:cNvPr id="3" name="Picture 2" descr="Screen Shot 2014-07-25 at 11.35.3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448" y="4038601"/>
            <a:ext cx="4540552" cy="2819400"/>
          </a:xfrm>
          <a:prstGeom prst="rect">
            <a:avLst/>
          </a:prstGeom>
        </p:spPr>
      </p:pic>
      <p:pic>
        <p:nvPicPr>
          <p:cNvPr id="4" name="Picture 3" descr="Screen Shot 2014-07-25 at 11.36.23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542" y="1154800"/>
            <a:ext cx="4511459" cy="2803137"/>
          </a:xfrm>
          <a:prstGeom prst="rect">
            <a:avLst/>
          </a:prstGeom>
        </p:spPr>
      </p:pic>
      <p:pic>
        <p:nvPicPr>
          <p:cNvPr id="5" name="Picture 4" descr="Screen Shot 2014-07-25 at 11.35.45 PM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829" y="4054864"/>
            <a:ext cx="4529648" cy="28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4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Class</a:t>
            </a:r>
            <a:r>
              <a:rPr lang="en-US" sz="6600" dirty="0">
                <a:solidFill>
                  <a:srgbClr val="C00000"/>
                </a:solidFill>
              </a:rPr>
              <a:t> </a:t>
            </a:r>
            <a:r>
              <a:rPr lang="en-US" sz="6600" dirty="0"/>
              <a:t>Nuances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26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73808"/>
          </a:xfrm>
        </p:spPr>
        <p:txBody>
          <a:bodyPr/>
          <a:lstStyle/>
          <a:p>
            <a:r>
              <a:rPr lang="en-US" dirty="0"/>
              <a:t>Label Data Nuances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320"/>
            <a:ext cx="10515600" cy="474764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b="1" dirty="0"/>
              <a:t>Label data is sometimes costly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Remote Sensing – travel to the site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Astronomy – line of sight is rare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Samples from MARS – costly to obtain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Biological Experiments might be costly to do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Legal e-discovery – expensive lawyers</a:t>
            </a:r>
          </a:p>
          <a:p>
            <a:pPr>
              <a:buFont typeface="Wingdings" charset="2"/>
              <a:buChar char="§"/>
            </a:pPr>
            <a:endParaRPr lang="en-US" b="1" dirty="0"/>
          </a:p>
          <a:p>
            <a:pPr>
              <a:buFont typeface="Wingdings" charset="2"/>
              <a:buChar char="§"/>
            </a:pPr>
            <a:r>
              <a:rPr lang="en-US" b="1" dirty="0"/>
              <a:t>Crowd Sourcing labeled data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Click logs – in web search</a:t>
            </a:r>
          </a:p>
          <a:p>
            <a:pPr lvl="1">
              <a:buFont typeface="Wingdings" charset="2"/>
              <a:buChar char="§"/>
            </a:pPr>
            <a:r>
              <a:rPr lang="en-US" dirty="0" err="1"/>
              <a:t>LabelMe</a:t>
            </a:r>
            <a:r>
              <a:rPr lang="en-US" dirty="0"/>
              <a:t> – annotating images</a:t>
            </a:r>
          </a:p>
          <a:p>
            <a:pPr lvl="1">
              <a:buFont typeface="Wingdings" charset="2"/>
              <a:buChar char="§"/>
            </a:pPr>
            <a:r>
              <a:rPr lang="en-US" dirty="0" err="1"/>
              <a:t>ReCaptcha</a:t>
            </a:r>
            <a:r>
              <a:rPr lang="en-US" dirty="0"/>
              <a:t> – labels for OCR data</a:t>
            </a: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521" y="1150938"/>
            <a:ext cx="2891292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803" y="3489211"/>
            <a:ext cx="3649086" cy="29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8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587" y="0"/>
            <a:ext cx="10515600" cy="1014153"/>
          </a:xfrm>
        </p:spPr>
        <p:txBody>
          <a:bodyPr/>
          <a:lstStyle/>
          <a:p>
            <a:r>
              <a:rPr lang="en-US" dirty="0"/>
              <a:t>Known class hierarchies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6961" y="1628232"/>
            <a:ext cx="8730852" cy="4211365"/>
            <a:chOff x="1121921" y="1258900"/>
            <a:chExt cx="6965478" cy="3001021"/>
          </a:xfrm>
        </p:grpSpPr>
        <p:pic>
          <p:nvPicPr>
            <p:cNvPr id="5" name="Picture 4" descr="Screen Shot 2013-09-12 at 4.08.16 PM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1921" y="1628232"/>
              <a:ext cx="6965478" cy="24435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21921" y="1258900"/>
              <a:ext cx="4542672" cy="263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organization in Newsgroup 20 Text Classification Data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666455" y="4062531"/>
              <a:ext cx="3318772" cy="1973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http://</a:t>
              </a:r>
              <a:r>
                <a:rPr lang="en-US" sz="1200" dirty="0" err="1"/>
                <a:t>qwone.com</a:t>
              </a:r>
              <a:r>
                <a:rPr lang="en-US" sz="1200" dirty="0"/>
                <a:t>/~</a:t>
              </a:r>
              <a:r>
                <a:rPr lang="en-US" sz="1200" dirty="0" err="1"/>
                <a:t>jason</a:t>
              </a:r>
              <a:r>
                <a:rPr lang="en-US" sz="1200" dirty="0"/>
                <a:t>/20Newsgroups/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5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11" y="0"/>
            <a:ext cx="10515600" cy="786407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    Known / Built Class hierarchy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693" y="1514017"/>
            <a:ext cx="1892834" cy="4370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7692" y="6057581"/>
            <a:ext cx="358338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en.wikipedia.org</a:t>
            </a:r>
            <a:r>
              <a:rPr lang="en-US" sz="1050" dirty="0"/>
              <a:t>/wiki/</a:t>
            </a:r>
            <a:r>
              <a:rPr lang="en-US" sz="1050" dirty="0" err="1"/>
              <a:t>Biological_classification</a:t>
            </a:r>
            <a:endParaRPr lang="en-US" sz="1050" dirty="0"/>
          </a:p>
        </p:txBody>
      </p:sp>
      <p:pic>
        <p:nvPicPr>
          <p:cNvPr id="7" name="Picture 6" descr="Screen Shot 2013-09-12 at 3.18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481" y="1838125"/>
            <a:ext cx="5553964" cy="42974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38974" y="1165604"/>
            <a:ext cx="2903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Yahoo! Directory of the Web</a:t>
            </a:r>
          </a:p>
          <a:p>
            <a:pPr algn="ctr"/>
            <a:r>
              <a:rPr lang="en-US" dirty="0"/>
              <a:t>http://</a:t>
            </a:r>
            <a:r>
              <a:rPr lang="en-US" dirty="0" err="1"/>
              <a:t>dir.yahoo.com</a:t>
            </a:r>
            <a:r>
              <a:rPr lang="en-US" dirty="0"/>
              <a:t>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71797" y="867686"/>
            <a:ext cx="240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Biological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4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2C462-3F35-0C49-8163-ACEC82411B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4632" y="3410456"/>
            <a:ext cx="1296991" cy="167398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C07FC7-BB60-7F4C-B086-5DACA1FF2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55" y="5694278"/>
            <a:ext cx="2511890" cy="82861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31969-3E18-7B43-9F6C-BFE606C7E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72" y="2184151"/>
            <a:ext cx="2398656" cy="810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F523C-3CB7-CE43-91F2-5343037157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40" t="23746" r="14228" b="23266"/>
          <a:stretch/>
        </p:blipFill>
        <p:spPr>
          <a:xfrm>
            <a:off x="243055" y="3789560"/>
            <a:ext cx="2512022" cy="93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0CFF06-DC4D-494D-AF86-E513A7191BDA}"/>
              </a:ext>
            </a:extLst>
          </p:cNvPr>
          <p:cNvSpPr txBox="1"/>
          <p:nvPr/>
        </p:nvSpPr>
        <p:spPr>
          <a:xfrm>
            <a:off x="2838778" y="1981216"/>
            <a:ext cx="8635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The quality of the feedback determines the quality of your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search result for which query by whom in what context?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long did they stay on that page? Is there a position bias?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FE036-7516-C84B-BF9E-EC3E61253698}"/>
              </a:ext>
            </a:extLst>
          </p:cNvPr>
          <p:cNvSpPr txBox="1"/>
          <p:nvPr/>
        </p:nvSpPr>
        <p:spPr>
          <a:xfrm>
            <a:off x="2838779" y="3647287"/>
            <a:ext cx="6315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Feedback need not just be binary or single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Did they </a:t>
            </a:r>
            <a:r>
              <a:rPr lang="en-US" sz="2400" b="1" u="sng" dirty="0"/>
              <a:t>click</a:t>
            </a:r>
            <a:r>
              <a:rPr lang="en-US" sz="2400" dirty="0"/>
              <a:t> the top recommended video?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fraction of that video they </a:t>
            </a:r>
            <a:r>
              <a:rPr lang="en-US" sz="2400" b="1" u="sng" dirty="0"/>
              <a:t>watched</a:t>
            </a:r>
            <a:r>
              <a:rPr lang="en-US" sz="2400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55C5E-77CC-DC43-965C-55E106F6BCF4}"/>
              </a:ext>
            </a:extLst>
          </p:cNvPr>
          <p:cNvSpPr txBox="1"/>
          <p:nvPr/>
        </p:nvSpPr>
        <p:spPr>
          <a:xfrm>
            <a:off x="2959052" y="5334203"/>
            <a:ext cx="88521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Same Entity Multiple degrees of Implicit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did you search, browse, read/write-review, Wish-list, Buy?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did you buy in same visit, in recent visits, for same address?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E1D29-21D1-2642-8AF0-C7F6814FFE0F}"/>
              </a:ext>
            </a:extLst>
          </p:cNvPr>
          <p:cNvSpPr txBox="1"/>
          <p:nvPr/>
        </p:nvSpPr>
        <p:spPr>
          <a:xfrm>
            <a:off x="325414" y="982850"/>
            <a:ext cx="11550983" cy="95410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800" b="1"/>
              <a:t>“If </a:t>
            </a:r>
            <a:r>
              <a:rPr lang="en-US" sz="2800" b="1" dirty="0"/>
              <a:t>you don</a:t>
            </a:r>
            <a:r>
              <a:rPr lang="mr-IN" sz="2800" b="1" dirty="0"/>
              <a:t>’</a:t>
            </a:r>
            <a:r>
              <a:rPr lang="en-US" sz="2800" b="1" dirty="0"/>
              <a:t>t know where you want to go, then any path will take you there”</a:t>
            </a:r>
          </a:p>
          <a:p>
            <a:pPr algn="r"/>
            <a:r>
              <a:rPr lang="en-US" sz="2800" dirty="0"/>
              <a:t> </a:t>
            </a:r>
            <a:r>
              <a:rPr lang="mr-IN" sz="2800" dirty="0"/>
              <a:t>–</a:t>
            </a:r>
            <a:r>
              <a:rPr lang="en-US" sz="2800" dirty="0"/>
              <a:t> Alice in Wonderland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24F5DE2-00A8-4743-99E3-4DD70F156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FEEDBACK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– The “silent” innovation in AI</a:t>
            </a:r>
          </a:p>
        </p:txBody>
      </p:sp>
    </p:spTree>
    <p:extLst>
      <p:ext uri="{BB962C8B-B14F-4D97-AF65-F5344CB8AC3E}">
        <p14:creationId xmlns:p14="http://schemas.microsoft.com/office/powerpoint/2010/main" val="20728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924" y="123002"/>
            <a:ext cx="8913813" cy="914400"/>
          </a:xfrm>
        </p:spPr>
        <p:txBody>
          <a:bodyPr/>
          <a:lstStyle/>
          <a:p>
            <a:r>
              <a:rPr lang="en-US" dirty="0"/>
              <a:t>Discovered Class Hierarchies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03506" y="5019124"/>
            <a:ext cx="566777" cy="62975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4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28797" y="5019124"/>
            <a:ext cx="566777" cy="62975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9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17113" y="4104724"/>
            <a:ext cx="566777" cy="629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55313" y="4104724"/>
            <a:ext cx="566777" cy="629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93513" y="4908334"/>
            <a:ext cx="566777" cy="62975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231713" y="4908334"/>
            <a:ext cx="566777" cy="62975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65161" y="4104724"/>
            <a:ext cx="566777" cy="629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903361" y="4104724"/>
            <a:ext cx="566777" cy="629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8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767222" y="4104724"/>
            <a:ext cx="566777" cy="629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605422" y="4104724"/>
            <a:ext cx="566777" cy="62975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2590801" y="42672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37110" y="34290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56310" y="25146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51710" y="34290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83510" y="42672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653349" y="34290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306419" y="34290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8499758" y="25146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959758" y="1676400"/>
            <a:ext cx="239491" cy="152400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4" idx="0"/>
            <a:endCxn id="14" idx="3"/>
          </p:cNvCxnSpPr>
          <p:nvPr/>
        </p:nvCxnSpPr>
        <p:spPr>
          <a:xfrm flipV="1">
            <a:off x="2286895" y="4397282"/>
            <a:ext cx="338979" cy="6218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0"/>
            <a:endCxn id="14" idx="5"/>
          </p:cNvCxnSpPr>
          <p:nvPr/>
        </p:nvCxnSpPr>
        <p:spPr>
          <a:xfrm flipH="1" flipV="1">
            <a:off x="2795219" y="4397282"/>
            <a:ext cx="416967" cy="6218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5"/>
            <a:endCxn id="6" idx="0"/>
          </p:cNvCxnSpPr>
          <p:nvPr/>
        </p:nvCxnSpPr>
        <p:spPr>
          <a:xfrm>
            <a:off x="3241527" y="3559082"/>
            <a:ext cx="758974" cy="5456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3"/>
            <a:endCxn id="14" idx="0"/>
          </p:cNvCxnSpPr>
          <p:nvPr/>
        </p:nvCxnSpPr>
        <p:spPr>
          <a:xfrm flipH="1">
            <a:off x="2710546" y="3559082"/>
            <a:ext cx="361636" cy="7081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3"/>
            <a:endCxn id="10" idx="0"/>
          </p:cNvCxnSpPr>
          <p:nvPr/>
        </p:nvCxnSpPr>
        <p:spPr>
          <a:xfrm flipH="1">
            <a:off x="7348549" y="3559082"/>
            <a:ext cx="339872" cy="5456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5"/>
            <a:endCxn id="11" idx="0"/>
          </p:cNvCxnSpPr>
          <p:nvPr/>
        </p:nvCxnSpPr>
        <p:spPr>
          <a:xfrm>
            <a:off x="7857767" y="3559082"/>
            <a:ext cx="328983" cy="5456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3"/>
            <a:endCxn id="8" idx="0"/>
          </p:cNvCxnSpPr>
          <p:nvPr/>
        </p:nvCxnSpPr>
        <p:spPr>
          <a:xfrm flipH="1">
            <a:off x="5676902" y="4397282"/>
            <a:ext cx="341681" cy="5110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5"/>
            <a:endCxn id="9" idx="0"/>
          </p:cNvCxnSpPr>
          <p:nvPr/>
        </p:nvCxnSpPr>
        <p:spPr>
          <a:xfrm>
            <a:off x="6187927" y="4397282"/>
            <a:ext cx="327174" cy="51105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7" idx="5"/>
            <a:endCxn id="18" idx="0"/>
          </p:cNvCxnSpPr>
          <p:nvPr/>
        </p:nvCxnSpPr>
        <p:spPr>
          <a:xfrm>
            <a:off x="5756127" y="3559082"/>
            <a:ext cx="347128" cy="7081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7" idx="3"/>
            <a:endCxn id="7" idx="0"/>
          </p:cNvCxnSpPr>
          <p:nvPr/>
        </p:nvCxnSpPr>
        <p:spPr>
          <a:xfrm flipH="1">
            <a:off x="4838702" y="3559082"/>
            <a:ext cx="748081" cy="5456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1" idx="5"/>
            <a:endCxn id="20" idx="0"/>
          </p:cNvCxnSpPr>
          <p:nvPr/>
        </p:nvCxnSpPr>
        <p:spPr>
          <a:xfrm>
            <a:off x="8704176" y="2644682"/>
            <a:ext cx="721989" cy="7843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3"/>
            <a:endCxn id="19" idx="0"/>
          </p:cNvCxnSpPr>
          <p:nvPr/>
        </p:nvCxnSpPr>
        <p:spPr>
          <a:xfrm flipH="1">
            <a:off x="7773094" y="2644682"/>
            <a:ext cx="761736" cy="7843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0"/>
            <a:endCxn id="20" idx="3"/>
          </p:cNvCxnSpPr>
          <p:nvPr/>
        </p:nvCxnSpPr>
        <p:spPr>
          <a:xfrm flipV="1">
            <a:off x="9050611" y="3559082"/>
            <a:ext cx="290881" cy="5456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5"/>
            <a:endCxn id="13" idx="0"/>
          </p:cNvCxnSpPr>
          <p:nvPr/>
        </p:nvCxnSpPr>
        <p:spPr>
          <a:xfrm>
            <a:off x="9510836" y="3559082"/>
            <a:ext cx="377974" cy="54564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6" idx="5"/>
            <a:endCxn id="17" idx="0"/>
          </p:cNvCxnSpPr>
          <p:nvPr/>
        </p:nvCxnSpPr>
        <p:spPr>
          <a:xfrm>
            <a:off x="4460727" y="2644682"/>
            <a:ext cx="1210728" cy="7843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3"/>
            <a:endCxn id="15" idx="0"/>
          </p:cNvCxnSpPr>
          <p:nvPr/>
        </p:nvCxnSpPr>
        <p:spPr>
          <a:xfrm flipH="1">
            <a:off x="3156856" y="2644682"/>
            <a:ext cx="1134527" cy="7843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3"/>
            <a:endCxn id="16" idx="0"/>
          </p:cNvCxnSpPr>
          <p:nvPr/>
        </p:nvCxnSpPr>
        <p:spPr>
          <a:xfrm flipH="1">
            <a:off x="4376056" y="1806482"/>
            <a:ext cx="1618775" cy="7081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5"/>
            <a:endCxn id="21" idx="0"/>
          </p:cNvCxnSpPr>
          <p:nvPr/>
        </p:nvCxnSpPr>
        <p:spPr>
          <a:xfrm>
            <a:off x="6164175" y="1806482"/>
            <a:ext cx="2455328" cy="7081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4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59705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   Discovered Class hierarchies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07658" y="1245517"/>
            <a:ext cx="8978279" cy="4705796"/>
            <a:chOff x="147545" y="1371600"/>
            <a:chExt cx="8718706" cy="4387828"/>
          </a:xfrm>
        </p:grpSpPr>
        <p:sp>
          <p:nvSpPr>
            <p:cNvPr id="9" name="Rectangle 8"/>
            <p:cNvSpPr/>
            <p:nvPr/>
          </p:nvSpPr>
          <p:spPr>
            <a:xfrm>
              <a:off x="147545" y="4223304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7680" y="4223695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W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5216" y="4215284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5400" y="4214893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9431" y="4214502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87880" y="4215284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P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16498" y="4817734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V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78480" y="4818125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65284" y="4825998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06612" y="4826389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21480" y="4830689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68612" y="4831080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051584" y="4831080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I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410200" y="4831080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46410" y="4215286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77336" y="4831080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09543" y="4831080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648712" y="5483146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H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031480" y="5474472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Q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93611" y="5485108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O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62578" y="5474472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G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91931" y="4955742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L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229600" y="4955742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35120" y="4215286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40887" y="4825998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370336" y="4992673"/>
              <a:ext cx="274320" cy="274320"/>
            </a:xfrm>
            <a:prstGeom prst="rect">
              <a:avLst/>
            </a:prstGeom>
            <a:solidFill>
              <a:srgbClr val="FFCC11"/>
            </a:solidFill>
            <a:ln>
              <a:solidFill>
                <a:schemeClr val="tx1"/>
              </a:solidFill>
            </a:ln>
            <a:effectLst>
              <a:outerShdw blurRad="50800" dist="43053" dir="5400000" algn="tl" rotWithShape="0">
                <a:srgbClr val="000000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114300" y="3827463"/>
              <a:ext cx="557213" cy="2174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69322" y="3589942"/>
              <a:ext cx="64078" cy="6765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 rot="16200000" flipV="1">
              <a:off x="326231" y="3833019"/>
              <a:ext cx="557213" cy="2063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894556" y="3845719"/>
              <a:ext cx="557213" cy="1809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1231322" y="3589942"/>
              <a:ext cx="64078" cy="6765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16200000" flipV="1">
              <a:off x="1069181" y="3852069"/>
              <a:ext cx="557213" cy="168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681162" y="3852863"/>
              <a:ext cx="557213" cy="1666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 flipH="1">
              <a:off x="2013751" y="3589942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rot="16200000" flipV="1">
              <a:off x="1855787" y="3844926"/>
              <a:ext cx="557213" cy="1825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661444" y="4452144"/>
              <a:ext cx="558800" cy="1730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2995708" y="4192391"/>
              <a:ext cx="64078" cy="6765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46" name="Straight Connector 45"/>
            <p:cNvCxnSpPr/>
            <p:nvPr/>
          </p:nvCxnSpPr>
          <p:spPr>
            <a:xfrm rot="16200000" flipV="1">
              <a:off x="2842419" y="4444207"/>
              <a:ext cx="558800" cy="1889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2452687" y="3849688"/>
              <a:ext cx="557213" cy="1730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786126" y="3589943"/>
              <a:ext cx="64078" cy="6765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16200000" flipV="1">
              <a:off x="2655094" y="3820319"/>
              <a:ext cx="534988" cy="2095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3392488" y="4451350"/>
              <a:ext cx="584200" cy="1651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3554413" y="4437063"/>
              <a:ext cx="601662" cy="17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1880394" y="3058319"/>
              <a:ext cx="693738" cy="368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 flipH="1">
              <a:off x="2381759" y="2827943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16200000" flipV="1">
              <a:off x="2267744" y="3039269"/>
              <a:ext cx="693738" cy="406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306388" y="3059112"/>
              <a:ext cx="693738" cy="3667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 flipH="1">
              <a:off x="807779" y="2827943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 rot="16200000" flipV="1">
              <a:off x="693738" y="3038475"/>
              <a:ext cx="693738" cy="407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878682" y="2070893"/>
              <a:ext cx="704850" cy="830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 flipH="1">
              <a:off x="1617297" y="2065943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rot="16200000" flipV="1">
              <a:off x="1681957" y="2097881"/>
              <a:ext cx="693738" cy="765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4152106" y="4471194"/>
              <a:ext cx="566738" cy="152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4480288" y="4197082"/>
              <a:ext cx="64078" cy="6765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6200000" flipV="1">
              <a:off x="4322763" y="4448175"/>
              <a:ext cx="571500" cy="193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3636963" y="3657600"/>
              <a:ext cx="682625" cy="371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 flipH="1">
              <a:off x="4134236" y="3435082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16200000" flipV="1">
              <a:off x="3990181" y="3675857"/>
              <a:ext cx="695325" cy="347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 flipH="1">
              <a:off x="3742430" y="4174142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>
              <a:off x="4976812" y="4454526"/>
              <a:ext cx="588963" cy="1635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V="1">
              <a:off x="5168106" y="4452144"/>
              <a:ext cx="566738" cy="190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 flipH="1">
              <a:off x="5327306" y="4174142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71" name="Straight Connector 70"/>
            <p:cNvCxnSpPr/>
            <p:nvPr/>
          </p:nvCxnSpPr>
          <p:spPr>
            <a:xfrm rot="5400000">
              <a:off x="4669631" y="3779044"/>
              <a:ext cx="649288" cy="222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 flipH="1">
              <a:off x="5075848" y="3498048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3" name="Straight Connector 72"/>
            <p:cNvCxnSpPr/>
            <p:nvPr/>
          </p:nvCxnSpPr>
          <p:spPr>
            <a:xfrm rot="16200000" flipV="1">
              <a:off x="4926806" y="3744119"/>
              <a:ext cx="608013" cy="250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4033044" y="2870994"/>
              <a:ext cx="695325" cy="4333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 flipH="1">
              <a:off x="4568612" y="2673082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 rot="16200000" flipV="1">
              <a:off x="4472781" y="2864644"/>
              <a:ext cx="757238" cy="50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 flipV="1">
              <a:off x="5915025" y="4206875"/>
              <a:ext cx="141288" cy="6238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V="1">
              <a:off x="5853113" y="4437063"/>
              <a:ext cx="647700" cy="139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/>
            <p:cNvSpPr/>
            <p:nvPr/>
          </p:nvSpPr>
          <p:spPr>
            <a:xfrm flipH="1">
              <a:off x="6055972" y="4173751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80" name="Straight Connector 79"/>
            <p:cNvCxnSpPr/>
            <p:nvPr/>
          </p:nvCxnSpPr>
          <p:spPr>
            <a:xfrm rot="5400000">
              <a:off x="6546851" y="5097462"/>
              <a:ext cx="588962" cy="163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V="1">
              <a:off x="6740525" y="5095875"/>
              <a:ext cx="565150" cy="190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 flipH="1">
              <a:off x="6897626" y="4817534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83" name="Straight Connector 82"/>
            <p:cNvCxnSpPr/>
            <p:nvPr/>
          </p:nvCxnSpPr>
          <p:spPr>
            <a:xfrm rot="5400000">
              <a:off x="6357144" y="4455319"/>
              <a:ext cx="590550" cy="141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6520657" y="4426744"/>
              <a:ext cx="647700" cy="1412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/>
            <p:cNvSpPr/>
            <p:nvPr/>
          </p:nvSpPr>
          <p:spPr>
            <a:xfrm flipH="1">
              <a:off x="6723828" y="4163215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86" name="Straight Connector 85"/>
            <p:cNvCxnSpPr/>
            <p:nvPr/>
          </p:nvCxnSpPr>
          <p:spPr>
            <a:xfrm rot="5400000">
              <a:off x="5914232" y="3691731"/>
              <a:ext cx="641350" cy="341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 flipH="1">
              <a:off x="6375402" y="3474035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rot="16200000" flipV="1">
              <a:off x="6269038" y="3678238"/>
              <a:ext cx="620712" cy="3476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7650957" y="5158581"/>
              <a:ext cx="463550" cy="1666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V="1">
              <a:off x="7777162" y="5081588"/>
              <a:ext cx="581025" cy="203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 flipH="1">
              <a:off x="7958148" y="4953000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92" name="Straight Connector 91"/>
            <p:cNvCxnSpPr/>
            <p:nvPr/>
          </p:nvCxnSpPr>
          <p:spPr>
            <a:xfrm rot="5400000">
              <a:off x="8157369" y="4583906"/>
              <a:ext cx="581025" cy="163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V="1">
              <a:off x="8355013" y="4581525"/>
              <a:ext cx="569912" cy="1793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/>
            <p:cNvSpPr/>
            <p:nvPr/>
          </p:nvSpPr>
          <p:spPr>
            <a:xfrm flipH="1">
              <a:off x="8520665" y="4317999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5400000">
              <a:off x="7313613" y="4545013"/>
              <a:ext cx="641350" cy="25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 flipH="1">
              <a:off x="7731560" y="4283050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1"/>
            </a:p>
          </p:txBody>
        </p:sp>
        <p:cxnSp>
          <p:nvCxnSpPr>
            <p:cNvPr id="97" name="Straight Connector 96"/>
            <p:cNvCxnSpPr/>
            <p:nvPr/>
          </p:nvCxnSpPr>
          <p:spPr>
            <a:xfrm rot="16200000" flipV="1">
              <a:off x="7573963" y="4538663"/>
              <a:ext cx="601662" cy="227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>
              <a:off x="7619206" y="3763169"/>
              <a:ext cx="650875" cy="407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 flipH="1">
              <a:off x="8118537" y="3573427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0" name="Straight Connector 99"/>
            <p:cNvCxnSpPr/>
            <p:nvPr/>
          </p:nvCxnSpPr>
          <p:spPr>
            <a:xfrm rot="16200000" flipV="1">
              <a:off x="8011319" y="3779044"/>
              <a:ext cx="676275" cy="401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6481763" y="2671763"/>
              <a:ext cx="714375" cy="9112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 flipH="1">
              <a:off x="7265087" y="2702127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rot="16200000" flipV="1">
              <a:off x="7319963" y="2744788"/>
              <a:ext cx="803275" cy="854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4852194" y="1748631"/>
              <a:ext cx="669925" cy="1179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/>
            <p:nvPr/>
          </p:nvSpPr>
          <p:spPr>
            <a:xfrm flipH="1">
              <a:off x="5747783" y="1935001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16200000" flipV="1">
              <a:off x="6186488" y="1593850"/>
              <a:ext cx="698500" cy="1517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>
              <a:off x="2324100" y="762001"/>
              <a:ext cx="625475" cy="1981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 flipH="1">
              <a:off x="3598497" y="1371600"/>
              <a:ext cx="59103" cy="6765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rot="16200000" flipV="1">
              <a:off x="4439444" y="627857"/>
              <a:ext cx="504825" cy="2128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44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Data</a:t>
            </a:r>
            <a:r>
              <a:rPr lang="en-US" sz="6600" b="1" dirty="0"/>
              <a:t> </a:t>
            </a:r>
            <a:r>
              <a:rPr lang="en-US" sz="6600" b="1" dirty="0">
                <a:solidFill>
                  <a:srgbClr val="C00000"/>
                </a:solidFill>
              </a:rPr>
              <a:t>Exploration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8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A Picture is worth a million numbers!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850798" y="2305291"/>
            <a:ext cx="5234118" cy="28931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ja-JP" altLang="en-US" sz="2800" i="1" dirty="0">
                <a:solidFill>
                  <a:schemeClr val="tx1"/>
                </a:solidFill>
                <a:latin typeface="Arial"/>
              </a:rPr>
              <a:t>“</a:t>
            </a:r>
            <a:r>
              <a:rPr lang="en-US" sz="2800" i="1" dirty="0">
                <a:solidFill>
                  <a:schemeClr val="tx1"/>
                </a:solidFill>
              </a:rPr>
              <a:t>Often the most effective way to </a:t>
            </a:r>
            <a:r>
              <a:rPr lang="en-US" sz="2800" b="1" i="1" dirty="0">
                <a:solidFill>
                  <a:schemeClr val="tx1"/>
                </a:solidFill>
              </a:rPr>
              <a:t>describe</a:t>
            </a:r>
            <a:r>
              <a:rPr lang="en-US" sz="2800" i="1" dirty="0">
                <a:solidFill>
                  <a:schemeClr val="tx1"/>
                </a:solidFill>
              </a:rPr>
              <a:t>, </a:t>
            </a:r>
            <a:r>
              <a:rPr lang="en-US" sz="2800" b="1" i="1" dirty="0">
                <a:solidFill>
                  <a:schemeClr val="tx1"/>
                </a:solidFill>
              </a:rPr>
              <a:t>explore</a:t>
            </a:r>
            <a:r>
              <a:rPr lang="en-US" sz="2800" i="1" dirty="0">
                <a:solidFill>
                  <a:schemeClr val="tx1"/>
                </a:solidFill>
              </a:rPr>
              <a:t>, and </a:t>
            </a:r>
            <a:r>
              <a:rPr lang="en-US" sz="2800" b="1" i="1" dirty="0">
                <a:solidFill>
                  <a:schemeClr val="tx1"/>
                </a:solidFill>
              </a:rPr>
              <a:t>summarize</a:t>
            </a:r>
            <a:r>
              <a:rPr lang="en-US" sz="2800" i="1" dirty="0">
                <a:solidFill>
                  <a:schemeClr val="tx1"/>
                </a:solidFill>
              </a:rPr>
              <a:t> a set of </a:t>
            </a:r>
            <a:r>
              <a:rPr lang="en-US" sz="2800" b="1" i="1" dirty="0">
                <a:solidFill>
                  <a:schemeClr val="tx1"/>
                </a:solidFill>
              </a:rPr>
              <a:t>numbers</a:t>
            </a:r>
            <a:r>
              <a:rPr lang="en-US" sz="2800" i="1" dirty="0">
                <a:solidFill>
                  <a:schemeClr val="tx1"/>
                </a:solidFill>
              </a:rPr>
              <a:t> – even a very large set – is to </a:t>
            </a:r>
            <a:r>
              <a:rPr lang="en-US" sz="2800" b="1" i="1" dirty="0">
                <a:solidFill>
                  <a:schemeClr val="tx1"/>
                </a:solidFill>
              </a:rPr>
              <a:t>look at pictures</a:t>
            </a:r>
            <a:r>
              <a:rPr lang="en-US" sz="2800" i="1" dirty="0">
                <a:solidFill>
                  <a:schemeClr val="tx1"/>
                </a:solidFill>
              </a:rPr>
              <a:t> of those numbers</a:t>
            </a:r>
            <a:r>
              <a:rPr lang="ja-JP" altLang="en-US" sz="2800" i="1" dirty="0">
                <a:solidFill>
                  <a:schemeClr val="tx1"/>
                </a:solidFill>
                <a:latin typeface="Arial"/>
              </a:rPr>
              <a:t>”</a:t>
            </a:r>
            <a:r>
              <a:rPr lang="en-US" sz="2800" i="1" dirty="0">
                <a:solidFill>
                  <a:schemeClr val="tx1"/>
                </a:solidFill>
              </a:rPr>
              <a:t> </a:t>
            </a:r>
          </a:p>
          <a:p>
            <a:pPr algn="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2800" i="1" dirty="0">
                <a:solidFill>
                  <a:schemeClr val="tx1"/>
                </a:solidFill>
              </a:rPr>
              <a:t> – </a:t>
            </a:r>
            <a:r>
              <a:rPr lang="en-US" sz="2400" i="1" dirty="0">
                <a:solidFill>
                  <a:schemeClr val="tx1"/>
                </a:solidFill>
              </a:rPr>
              <a:t>Edward R. </a:t>
            </a:r>
            <a:r>
              <a:rPr lang="en-US" sz="2400" i="1" dirty="0" err="1">
                <a:solidFill>
                  <a:schemeClr val="tx1"/>
                </a:solidFill>
              </a:rPr>
              <a:t>Tufte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6168" y="1519180"/>
            <a:ext cx="3351310" cy="44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67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6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7407" y="1"/>
            <a:ext cx="10515600" cy="858416"/>
          </a:xfrm>
        </p:spPr>
        <p:txBody>
          <a:bodyPr>
            <a:normAutofit/>
          </a:bodyPr>
          <a:lstStyle/>
          <a:p>
            <a:r>
              <a:rPr lang="en-US"/>
              <a:t>A picture is worth a thousand tables</a:t>
            </a:r>
          </a:p>
        </p:txBody>
      </p:sp>
      <p:sp>
        <p:nvSpPr>
          <p:cNvPr id="24156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009224"/>
            <a:ext cx="10515600" cy="5167739"/>
          </a:xfrm>
        </p:spPr>
        <p:txBody>
          <a:bodyPr/>
          <a:lstStyle/>
          <a:p>
            <a:r>
              <a:rPr lang="en-US" dirty="0"/>
              <a:t>See an entire portfolio at a glance</a:t>
            </a:r>
          </a:p>
        </p:txBody>
      </p:sp>
      <p:graphicFrame>
        <p:nvGraphicFramePr>
          <p:cNvPr id="2415950" name="Group 334"/>
          <p:cNvGraphicFramePr>
            <a:graphicFrameLocks noGrp="1"/>
          </p:cNvGraphicFramePr>
          <p:nvPr/>
        </p:nvGraphicFramePr>
        <p:xfrm>
          <a:off x="1692276" y="1758950"/>
          <a:ext cx="4271963" cy="4200532"/>
        </p:xfrm>
        <a:graphic>
          <a:graphicData uri="http://schemas.openxmlformats.org/drawingml/2006/table">
            <a:tbl>
              <a:tblPr/>
              <a:tblGrid>
                <a:gridCol w="341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4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1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ID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Risk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Attrition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Credit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Behavior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Revenue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Profit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674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689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540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436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891.9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342.54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695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557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415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719.39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300.64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693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563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409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734.17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323.48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674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701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565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704.39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206.72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682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697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567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760.15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209.82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682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572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417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602.6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185.05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682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698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576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410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617.61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241.14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683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698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535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409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947.69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502.2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683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706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662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331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332.16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93.67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745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461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104.82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24.52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745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466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364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133.97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32.97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745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466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378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164.61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30.13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456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285.87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114.08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726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459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271.26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92.45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15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712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766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578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306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53.03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4.09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828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712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766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579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321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42.23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-3.03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17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712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766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578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340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C8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43.24</a:t>
                      </a:r>
                      <a:endParaRPr kumimoji="0" 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Arial" charset="0"/>
                        </a:rPr>
                        <a:t>-16.52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415935" name="Text Box 319"/>
          <p:cNvSpPr txBox="1">
            <a:spLocks noChangeArrowheads="1"/>
          </p:cNvSpPr>
          <p:nvPr/>
        </p:nvSpPr>
        <p:spPr bwMode="ltGray">
          <a:xfrm>
            <a:off x="1217451" y="6273957"/>
            <a:ext cx="9009063" cy="369887"/>
          </a:xfrm>
          <a:prstGeom prst="rect">
            <a:avLst/>
          </a:prstGeom>
          <a:solidFill>
            <a:schemeClr val="hlink">
              <a:alpha val="14999"/>
            </a:schemeClr>
          </a:solidFill>
          <a:ln w="317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>
                <a:latin typeface="Arial Narrow" charset="0"/>
              </a:rPr>
              <a:t>Visualization should reveal the data at several levels of detail, from a </a:t>
            </a:r>
            <a:r>
              <a:rPr lang="en-US" b="1">
                <a:latin typeface="Arial Narrow" charset="0"/>
              </a:rPr>
              <a:t>broad overview</a:t>
            </a:r>
            <a:r>
              <a:rPr lang="en-US">
                <a:latin typeface="Arial Narrow" charset="0"/>
              </a:rPr>
              <a:t> to the fine structure.</a:t>
            </a:r>
          </a:p>
        </p:txBody>
      </p:sp>
      <p:pic>
        <p:nvPicPr>
          <p:cNvPr id="2415941" name="Picture 325" descr="Scatter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0075" y="1409700"/>
            <a:ext cx="2497138" cy="22685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5945" name="Picture 329" descr="srpmre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3250" y="3670300"/>
            <a:ext cx="25019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5948" name="AutoShape 332"/>
          <p:cNvSpPr>
            <a:spLocks noChangeArrowheads="1"/>
          </p:cNvSpPr>
          <p:nvPr/>
        </p:nvSpPr>
        <p:spPr bwMode="ltGray">
          <a:xfrm>
            <a:off x="6140451" y="3544889"/>
            <a:ext cx="644525" cy="287337"/>
          </a:xfrm>
          <a:prstGeom prst="rightArrow">
            <a:avLst>
              <a:gd name="adj1" fmla="val 50000"/>
              <a:gd name="adj2" fmla="val 56077"/>
            </a:avLst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5951" name="Text Box 335"/>
          <p:cNvSpPr txBox="1">
            <a:spLocks noChangeArrowheads="1"/>
          </p:cNvSpPr>
          <p:nvPr/>
        </p:nvSpPr>
        <p:spPr bwMode="auto">
          <a:xfrm>
            <a:off x="9040814" y="1663700"/>
            <a:ext cx="1463675" cy="43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693" tIns="92693" rIns="92693" bIns="9269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00FF"/>
                </a:solidFill>
              </a:rPr>
              <a:t>Topography</a:t>
            </a:r>
          </a:p>
        </p:txBody>
      </p:sp>
      <p:sp>
        <p:nvSpPr>
          <p:cNvPr id="2415952" name="Text Box 336"/>
          <p:cNvSpPr txBox="1">
            <a:spLocks noChangeArrowheads="1"/>
          </p:cNvSpPr>
          <p:nvPr/>
        </p:nvSpPr>
        <p:spPr bwMode="auto">
          <a:xfrm>
            <a:off x="9423401" y="3886200"/>
            <a:ext cx="1006475" cy="43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693" tIns="92693" rIns="92693" bIns="9269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00FF"/>
                </a:solidFill>
              </a:rPr>
              <a:t>Overlay</a:t>
            </a:r>
          </a:p>
        </p:txBody>
      </p:sp>
    </p:spTree>
    <p:extLst>
      <p:ext uri="{BB962C8B-B14F-4D97-AF65-F5344CB8AC3E}">
        <p14:creationId xmlns:p14="http://schemas.microsoft.com/office/powerpoint/2010/main" val="137922095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81345"/>
            <a:ext cx="8913813" cy="800850"/>
          </a:xfrm>
        </p:spPr>
        <p:txBody>
          <a:bodyPr/>
          <a:lstStyle/>
          <a:p>
            <a:r>
              <a:rPr lang="en-US" dirty="0"/>
              <a:t>MNIST data – Handwritten digits</a:t>
            </a:r>
          </a:p>
        </p:txBody>
      </p:sp>
      <p:pic>
        <p:nvPicPr>
          <p:cNvPr id="6" name="Picture 5" descr="Screen Shot 2013-08-21 at 8.48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739" y="2076992"/>
            <a:ext cx="8386612" cy="42761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8631" y="1254645"/>
            <a:ext cx="6936828" cy="46166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How does this data (as a collective) LOOK?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04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976"/>
            <a:ext cx="10515600" cy="1082352"/>
          </a:xfrm>
        </p:spPr>
        <p:txBody>
          <a:bodyPr/>
          <a:lstStyle/>
          <a:p>
            <a:pPr algn="ctr"/>
            <a:r>
              <a:rPr lang="en-US" dirty="0"/>
              <a:t>MNIST – Mean of entire data</a:t>
            </a:r>
          </a:p>
        </p:txBody>
      </p:sp>
      <p:pic>
        <p:nvPicPr>
          <p:cNvPr id="6" name="Picture 5" descr="train_alldata_averag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835" y="1231749"/>
            <a:ext cx="4420580" cy="4414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2259" y="5886093"/>
            <a:ext cx="4764690" cy="6463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/>
                <a:cs typeface="Consolas"/>
              </a:rPr>
              <a:t>image(reshape(mean(data), 28, 28)'); </a:t>
            </a:r>
          </a:p>
          <a:p>
            <a:r>
              <a:rPr lang="en-US" dirty="0" err="1">
                <a:solidFill>
                  <a:schemeClr val="tx1"/>
                </a:solidFill>
                <a:latin typeface="Consolas"/>
                <a:cs typeface="Consolas"/>
              </a:rPr>
              <a:t>colormap</a:t>
            </a:r>
            <a:r>
              <a:rPr lang="en-US" dirty="0">
                <a:solidFill>
                  <a:schemeClr val="tx1"/>
                </a:solidFill>
                <a:latin typeface="Consolas"/>
                <a:cs typeface="Consolas"/>
              </a:rPr>
              <a:t>(gray); axis off;</a:t>
            </a:r>
          </a:p>
        </p:txBody>
      </p:sp>
    </p:spTree>
    <p:extLst>
      <p:ext uri="{BB962C8B-B14F-4D97-AF65-F5344CB8AC3E}">
        <p14:creationId xmlns:p14="http://schemas.microsoft.com/office/powerpoint/2010/main" val="1223433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54360"/>
          </a:xfrm>
        </p:spPr>
        <p:txBody>
          <a:bodyPr>
            <a:normAutofit/>
          </a:bodyPr>
          <a:lstStyle/>
          <a:p>
            <a:r>
              <a:rPr lang="en-US" dirty="0"/>
              <a:t>MNIST – Mean of each class</a:t>
            </a:r>
          </a:p>
        </p:txBody>
      </p:sp>
      <p:pic>
        <p:nvPicPr>
          <p:cNvPr id="4" name="Picture 3" descr="train_average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93177"/>
            <a:ext cx="9144000" cy="34406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2040" y="4973202"/>
            <a:ext cx="6379886" cy="14773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for c = 1:10  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  figure;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  image(reshape(mean(train{c}), 28, 28)');   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colormap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(gray); axis off;</a:t>
            </a:r>
          </a:p>
          <a:p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6712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Data</a:t>
            </a:r>
            <a:r>
              <a:rPr lang="en-US" sz="6600" b="1" dirty="0"/>
              <a:t> </a:t>
            </a:r>
            <a:r>
              <a:rPr lang="en-US" sz="6600" b="1" dirty="0">
                <a:solidFill>
                  <a:srgbClr val="C00000"/>
                </a:solidFill>
              </a:rPr>
              <a:t>Exploration</a:t>
            </a:r>
            <a:br>
              <a:rPr lang="en-US" sz="6600" b="1" dirty="0">
                <a:solidFill>
                  <a:srgbClr val="C00000"/>
                </a:solidFill>
              </a:rPr>
            </a:br>
            <a:r>
              <a:rPr lang="en-US" sz="6600" b="1" dirty="0"/>
              <a:t>(Scatter Plots)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35588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9774"/>
            <a:ext cx="9144000" cy="82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	IRIS data – the “original” dataset…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42" y="3777256"/>
            <a:ext cx="2753281" cy="2687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935" y="3777256"/>
            <a:ext cx="2753281" cy="26874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9822" y="3358823"/>
            <a:ext cx="1551907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Iris </a:t>
            </a:r>
            <a:r>
              <a:rPr lang="en-US" b="1" dirty="0" err="1">
                <a:solidFill>
                  <a:srgbClr val="000000"/>
                </a:solidFill>
              </a:rPr>
              <a:t>Virginica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0692" y="3358823"/>
            <a:ext cx="1210331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Iris </a:t>
            </a:r>
            <a:r>
              <a:rPr lang="en-US" b="1" dirty="0" err="1">
                <a:solidFill>
                  <a:srgbClr val="000000"/>
                </a:solidFill>
              </a:rPr>
              <a:t>Setosa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049773" y="3329103"/>
            <a:ext cx="1650388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Iris </a:t>
            </a:r>
            <a:r>
              <a:rPr lang="en-US" b="1" dirty="0" err="1">
                <a:solidFill>
                  <a:srgbClr val="000000"/>
                </a:solidFill>
              </a:rPr>
              <a:t>Versicolour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49349" y="1103494"/>
            <a:ext cx="3246651" cy="19389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FEATURES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1. sepal length in cm </a:t>
            </a:r>
          </a:p>
          <a:p>
            <a:r>
              <a:rPr lang="en-US" sz="2400" dirty="0">
                <a:solidFill>
                  <a:schemeClr val="bg1"/>
                </a:solidFill>
              </a:rPr>
              <a:t>2. sepal width in cm </a:t>
            </a:r>
          </a:p>
          <a:p>
            <a:r>
              <a:rPr lang="en-US" sz="2400" dirty="0">
                <a:solidFill>
                  <a:schemeClr val="bg1"/>
                </a:solidFill>
              </a:rPr>
              <a:t>3. petal length in cm </a:t>
            </a:r>
          </a:p>
          <a:p>
            <a:r>
              <a:rPr lang="en-US" sz="2400" dirty="0">
                <a:solidFill>
                  <a:schemeClr val="bg1"/>
                </a:solidFill>
              </a:rPr>
              <a:t>4. petal width in cm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6114" y="3767984"/>
            <a:ext cx="2753281" cy="26785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460950" y="927407"/>
            <a:ext cx="1558787" cy="1970688"/>
            <a:chOff x="7595712" y="1426188"/>
            <a:chExt cx="1237768" cy="1677065"/>
          </a:xfrm>
        </p:grpSpPr>
        <p:sp>
          <p:nvSpPr>
            <p:cNvPr id="13" name="Rectangle 12"/>
            <p:cNvSpPr/>
            <p:nvPr/>
          </p:nvSpPr>
          <p:spPr>
            <a:xfrm>
              <a:off x="8026962" y="1708088"/>
              <a:ext cx="806518" cy="4264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026962" y="2190166"/>
              <a:ext cx="806518" cy="4264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26962" y="2676801"/>
              <a:ext cx="806518" cy="4264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04982" y="17432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5712" y="22062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4982" y="26716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11363" y="1426188"/>
              <a:ext cx="356744" cy="314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479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36753" y="3209356"/>
            <a:ext cx="3481741" cy="83421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 I G N A L S</a:t>
            </a:r>
          </a:p>
          <a:p>
            <a:pPr algn="ctr"/>
            <a:r>
              <a:rPr lang="en-US" sz="2400" dirty="0"/>
              <a:t>What do/should I sense?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907730" y="950894"/>
            <a:ext cx="3663648" cy="85509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 T A T E</a:t>
            </a:r>
          </a:p>
          <a:p>
            <a:pPr algn="ctr"/>
            <a:r>
              <a:rPr lang="en-US" sz="2400" dirty="0"/>
              <a:t>What do the signals mean?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40221" y="3209356"/>
            <a:ext cx="2569899" cy="8497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A C T I O N</a:t>
            </a:r>
          </a:p>
          <a:p>
            <a:pPr algn="ctr"/>
            <a:r>
              <a:rPr lang="en-US" sz="2400" dirty="0"/>
              <a:t>What should I do?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181074" y="5462448"/>
            <a:ext cx="3434261" cy="9176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M E T R I C S</a:t>
            </a:r>
          </a:p>
          <a:p>
            <a:pPr algn="ctr"/>
            <a:r>
              <a:rPr lang="en-US" sz="2400" dirty="0"/>
              <a:t>Where do we want to be?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5516" y="1965464"/>
            <a:ext cx="3980948" cy="33375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318194" y="4236506"/>
            <a:ext cx="3437992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Time spent on content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Problems practiced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Problems done right/wrong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Hints / Questions asked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Time taken to solve problem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Steps used to solve problem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0305" y="950894"/>
            <a:ext cx="2930546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Concept Understanding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Concept Application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Silly mistake propensity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Test taking behavior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40221" y="1805989"/>
            <a:ext cx="4151778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Curriculum Personalization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Content Recommendation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Practice Problem Recommendation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Personalized Test Generation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24284" y="5105658"/>
            <a:ext cx="3201774" cy="16312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Make Learning Efficient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Make Practice Efficient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Improve Test Scores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Minimize Silly Mistakes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Increase Test taking speed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DC29D5-7D5E-2A4C-94B3-A7908EAE20C4}"/>
              </a:ext>
            </a:extLst>
          </p:cNvPr>
          <p:cNvSpPr txBox="1">
            <a:spLocks/>
          </p:cNvSpPr>
          <p:nvPr/>
        </p:nvSpPr>
        <p:spPr>
          <a:xfrm>
            <a:off x="731086" y="182546"/>
            <a:ext cx="9993520" cy="8754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0" dirty="0">
                <a:solidFill>
                  <a:schemeClr val="tx1"/>
                </a:solidFill>
              </a:rPr>
              <a:t>SIGNAL – STATE – METRICS – ACTIONS loop</a:t>
            </a:r>
          </a:p>
        </p:txBody>
      </p:sp>
    </p:spTree>
    <p:extLst>
      <p:ext uri="{BB962C8B-B14F-4D97-AF65-F5344CB8AC3E}">
        <p14:creationId xmlns:p14="http://schemas.microsoft.com/office/powerpoint/2010/main" val="9556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2" grpId="0" animBg="1"/>
      <p:bldP spid="18" grpId="0" animBg="1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425"/>
            <a:ext cx="9152435" cy="914400"/>
          </a:xfrm>
        </p:spPr>
        <p:txBody>
          <a:bodyPr/>
          <a:lstStyle/>
          <a:p>
            <a:r>
              <a:rPr lang="en-US" dirty="0"/>
              <a:t>Iris – Scatter Plots + Class Labels.</a:t>
            </a:r>
          </a:p>
        </p:txBody>
      </p:sp>
      <p:pic>
        <p:nvPicPr>
          <p:cNvPr id="7" name="Picture 6" descr="pl_pw_class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1147337"/>
            <a:ext cx="8243101" cy="5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26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624"/>
            <a:ext cx="9144000" cy="831273"/>
          </a:xfrm>
        </p:spPr>
        <p:txBody>
          <a:bodyPr/>
          <a:lstStyle/>
          <a:p>
            <a:r>
              <a:rPr lang="en-US" dirty="0"/>
              <a:t>Iris – More scatter plots</a:t>
            </a:r>
          </a:p>
        </p:txBody>
      </p:sp>
      <p:pic>
        <p:nvPicPr>
          <p:cNvPr id="3" name="Picture 2" descr="sl_pl_class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3744460"/>
            <a:ext cx="4652739" cy="3113540"/>
          </a:xfrm>
          <a:prstGeom prst="rect">
            <a:avLst/>
          </a:prstGeom>
        </p:spPr>
      </p:pic>
      <p:pic>
        <p:nvPicPr>
          <p:cNvPr id="5" name="Picture 4" descr="sl_pw_class.tif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261" y="3744460"/>
            <a:ext cx="4652738" cy="3113540"/>
          </a:xfrm>
          <a:prstGeom prst="rect">
            <a:avLst/>
          </a:prstGeom>
        </p:spPr>
      </p:pic>
      <p:pic>
        <p:nvPicPr>
          <p:cNvPr id="9" name="Picture 8" descr="sw_pl_class.tif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915825"/>
            <a:ext cx="4652739" cy="3113540"/>
          </a:xfrm>
          <a:prstGeom prst="rect">
            <a:avLst/>
          </a:prstGeom>
        </p:spPr>
      </p:pic>
      <p:pic>
        <p:nvPicPr>
          <p:cNvPr id="10" name="Picture 9" descr="sw_pw_class.tif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261" y="915825"/>
            <a:ext cx="4652739" cy="31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0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Data</a:t>
            </a:r>
            <a:r>
              <a:rPr lang="en-US" sz="6600" b="1" dirty="0"/>
              <a:t> </a:t>
            </a:r>
            <a:r>
              <a:rPr lang="en-US" sz="6600" b="1" dirty="0">
                <a:solidFill>
                  <a:srgbClr val="C00000"/>
                </a:solidFill>
              </a:rPr>
              <a:t>Exploration</a:t>
            </a:r>
            <a:br>
              <a:rPr lang="en-US" sz="6600" b="1" dirty="0">
                <a:solidFill>
                  <a:srgbClr val="C00000"/>
                </a:solidFill>
              </a:rPr>
            </a:br>
            <a:r>
              <a:rPr lang="en-US" sz="6600" b="1" i="1" dirty="0"/>
              <a:t>Unsupervised Projection</a:t>
            </a:r>
            <a:br>
              <a:rPr lang="en-US" sz="6600" b="1" dirty="0"/>
            </a:br>
            <a:r>
              <a:rPr lang="en-US" b="1" dirty="0"/>
              <a:t>PRINCIPAL COMPONENTS ANALYSIS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5018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3052" y="-3862"/>
            <a:ext cx="9154948" cy="914400"/>
          </a:xfrm>
        </p:spPr>
        <p:txBody>
          <a:bodyPr/>
          <a:lstStyle/>
          <a:p>
            <a:r>
              <a:rPr lang="en-US" dirty="0"/>
              <a:t>Orthogonal Bases - 101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123133" y="1208989"/>
            <a:ext cx="0" cy="176274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  <a:alpha val="80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23134" y="2971731"/>
            <a:ext cx="1642143" cy="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  <a:alpha val="80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02061" y="2971731"/>
            <a:ext cx="821072" cy="95253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  <a:alpha val="80000"/>
              </a:schemeClr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04027" y="381624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latin typeface="Times"/>
                <a:cs typeface="Times"/>
              </a:rPr>
              <a:t>i</a:t>
            </a:r>
            <a:endParaRPr lang="en-US" b="1" i="1" dirty="0">
              <a:latin typeface="Times"/>
              <a:cs typeface="Time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5276" y="278706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"/>
                <a:cs typeface="Times"/>
              </a:rPr>
              <a:t>j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00944" y="83965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"/>
                <a:cs typeface="Times"/>
              </a:rPr>
              <a:t>k</a:t>
            </a:r>
          </a:p>
        </p:txBody>
      </p:sp>
      <p:sp>
        <p:nvSpPr>
          <p:cNvPr id="29" name="Oval 28"/>
          <p:cNvSpPr/>
          <p:nvPr/>
        </p:nvSpPr>
        <p:spPr>
          <a:xfrm>
            <a:off x="6740641" y="1756424"/>
            <a:ext cx="126933" cy="186128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5585815" y="1800220"/>
            <a:ext cx="1595693" cy="2048781"/>
            <a:chOff x="638108" y="2156897"/>
            <a:chExt cx="1595693" cy="2048781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/>
            </p:nvPr>
          </p:nvGraphicFramePr>
          <p:xfrm>
            <a:off x="638108" y="3143743"/>
            <a:ext cx="330200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1" name="Equation" r:id="rId3" imgW="152400" imgH="203200" progId="Equation.DSMT4">
                    <p:embed/>
                  </p:oleObj>
                </mc:Choice>
                <mc:Fallback>
                  <p:oleObj name="Equation" r:id="rId3" imgW="1524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38108" y="3143743"/>
                          <a:ext cx="330200" cy="439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Connector 20"/>
            <p:cNvCxnSpPr/>
            <p:nvPr/>
          </p:nvCxnSpPr>
          <p:spPr>
            <a:xfrm flipH="1">
              <a:off x="803208" y="3328409"/>
              <a:ext cx="372219" cy="426999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803208" y="3755408"/>
              <a:ext cx="1061919" cy="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854179" y="2156897"/>
              <a:ext cx="0" cy="1609460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1093754" y="3765941"/>
            <a:ext cx="384175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2" name="Equation" r:id="rId5" imgW="177800" imgH="203200" progId="Equation.3">
                    <p:embed/>
                  </p:oleObj>
                </mc:Choice>
                <mc:Fallback>
                  <p:oleObj name="Equation" r:id="rId5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93754" y="3765941"/>
                          <a:ext cx="384175" cy="439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1876614" y="2714689"/>
            <a:ext cx="357187" cy="439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3" name="Equation" r:id="rId7" imgW="165100" imgH="203200" progId="Equation.DSMT4">
                    <p:embed/>
                  </p:oleObj>
                </mc:Choice>
                <mc:Fallback>
                  <p:oleObj name="Equation" r:id="rId7" imgW="1651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76614" y="2714689"/>
                          <a:ext cx="357187" cy="439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955324"/>
              </p:ext>
            </p:extLst>
          </p:nvPr>
        </p:nvGraphicFramePr>
        <p:xfrm>
          <a:off x="8144897" y="1788146"/>
          <a:ext cx="3868738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name="Equation" r:id="rId9" imgW="1790700" imgH="508000" progId="Equation.3">
                  <p:embed/>
                </p:oleObj>
              </mc:Choice>
              <mc:Fallback>
                <p:oleObj name="Equation" r:id="rId9" imgW="17907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44897" y="1788146"/>
                        <a:ext cx="3868738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27892" y="2013461"/>
            <a:ext cx="4052231" cy="10464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100" b="1">
                <a:solidFill>
                  <a:schemeClr val="bg1"/>
                </a:solidFill>
              </a:rPr>
              <a:t>UNORDERED </a:t>
            </a:r>
            <a:r>
              <a:rPr lang="en-US" sz="3100">
                <a:solidFill>
                  <a:schemeClr val="bg1"/>
                </a:solidFill>
              </a:rPr>
              <a:t>– </a:t>
            </a:r>
            <a:r>
              <a:rPr lang="en-US" sz="3100" dirty="0">
                <a:solidFill>
                  <a:schemeClr val="bg1"/>
                </a:solidFill>
              </a:rPr>
              <a:t>all bases equally important!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628806"/>
              </p:ext>
            </p:extLst>
          </p:nvPr>
        </p:nvGraphicFramePr>
        <p:xfrm>
          <a:off x="6664567" y="1418010"/>
          <a:ext cx="27463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Equation" r:id="rId11" imgW="127000" imgH="127000" progId="Equation.DSMT4">
                  <p:embed/>
                </p:oleObj>
              </mc:Choice>
              <mc:Fallback>
                <p:oleObj name="Equation" r:id="rId11" imgW="1270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64567" y="1418010"/>
                        <a:ext cx="274637" cy="273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99770" y="5103331"/>
                <a:ext cx="6404189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charset="0"/>
                      </a:rPr>
                      <m:t>𝟑𝟓𝟐𝟖</m:t>
                    </m:r>
                    <m:r>
                      <a:rPr lang="en-US" sz="2800" b="1" i="1" smtClean="0">
                        <a:latin typeface="Cambria Math" charset="0"/>
                      </a:rPr>
                      <m:t>=</m:t>
                    </m:r>
                    <m:r>
                      <a:rPr lang="en-US" sz="2800" b="1" i="1" smtClean="0">
                        <a:latin typeface="Cambria Math" charset="0"/>
                      </a:rPr>
                      <m:t>𝟑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𝟑</m:t>
                        </m:r>
                      </m:sup>
                    </m:sSup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𝟓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/>
                  <a:t>+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charset="0"/>
                      </a:rPr>
                      <m:t>𝟐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800" b="1" dirty="0"/>
                  <a:t>+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charset="0"/>
                      </a:rPr>
                      <m:t>𝟖</m:t>
                    </m:r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70" y="5103331"/>
                <a:ext cx="6404189" cy="440633"/>
              </a:xfrm>
              <a:prstGeom prst="rect">
                <a:avLst/>
              </a:prstGeom>
              <a:blipFill rotWithShape="0">
                <a:blip r:embed="rId13"/>
                <a:stretch>
                  <a:fillRect t="-20833" b="-5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09139" y="4785038"/>
            <a:ext cx="4170984" cy="10772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100" b="1" dirty="0">
                <a:solidFill>
                  <a:schemeClr val="bg1"/>
                </a:solidFill>
              </a:rPr>
              <a:t>ORDERED</a:t>
            </a:r>
            <a:r>
              <a:rPr lang="en-US" sz="3100" dirty="0">
                <a:solidFill>
                  <a:schemeClr val="bg1"/>
                </a:solidFill>
              </a:rPr>
              <a:t> – bases have decreasing importance</a:t>
            </a:r>
          </a:p>
        </p:txBody>
      </p:sp>
    </p:spTree>
    <p:extLst>
      <p:ext uri="{BB962C8B-B14F-4D97-AF65-F5344CB8AC3E}">
        <p14:creationId xmlns:p14="http://schemas.microsoft.com/office/powerpoint/2010/main" val="15071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0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4" y="37181"/>
            <a:ext cx="12143235" cy="814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  PCA: A series of ordered orthogonal projections</a:t>
            </a:r>
          </a:p>
        </p:txBody>
      </p:sp>
      <p:pic>
        <p:nvPicPr>
          <p:cNvPr id="4" name="Picture 3" descr="Screen Shot 2013-09-09 at 7.15.42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2919" y="1548089"/>
            <a:ext cx="5175046" cy="4026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9478188">
            <a:off x="5661638" y="2626863"/>
            <a:ext cx="3118298" cy="38856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First Principal Component</a:t>
            </a:r>
          </a:p>
        </p:txBody>
      </p:sp>
      <p:sp>
        <p:nvSpPr>
          <p:cNvPr id="6" name="Rectangle 5"/>
          <p:cNvSpPr/>
          <p:nvPr/>
        </p:nvSpPr>
        <p:spPr>
          <a:xfrm rot="3233881">
            <a:off x="4012246" y="3637116"/>
            <a:ext cx="3461634" cy="38856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Second Principal Component</a:t>
            </a:r>
          </a:p>
        </p:txBody>
      </p:sp>
    </p:spTree>
    <p:extLst>
      <p:ext uri="{BB962C8B-B14F-4D97-AF65-F5344CB8AC3E}">
        <p14:creationId xmlns:p14="http://schemas.microsoft.com/office/powerpoint/2010/main" val="170304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7"/>
            <a:ext cx="8913813" cy="8140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	Data = Signal + Noise (Iris)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990850" y="1219201"/>
          <a:ext cx="56975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Equation" r:id="rId3" imgW="2895600" imgH="279400" progId="Equation.3">
                  <p:embed/>
                </p:oleObj>
              </mc:Choice>
              <mc:Fallback>
                <p:oleObj name="Equation" r:id="rId3" imgW="2895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90850" y="1219201"/>
                        <a:ext cx="5697538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442139" y="1769155"/>
            <a:ext cx="2613222" cy="37998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55361" y="1769155"/>
            <a:ext cx="2633027" cy="37998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NOISE</a:t>
            </a:r>
          </a:p>
        </p:txBody>
      </p:sp>
      <p:pic>
        <p:nvPicPr>
          <p:cNvPr id="21" name="Picture 20" descr="iris_pca.tif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7952" y="2320090"/>
            <a:ext cx="7185189" cy="39807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01513" y="6409271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Components (d)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650381" y="5281750"/>
            <a:ext cx="19993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% age Variance Captured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4501952" y="5087442"/>
          <a:ext cx="43481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6" imgW="2070100" imgH="457200" progId="Equation.DSMT4">
                  <p:embed/>
                </p:oleObj>
              </mc:Choice>
              <mc:Fallback>
                <p:oleObj name="Equation" r:id="rId6" imgW="20701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1952" y="5087442"/>
                        <a:ext cx="4348162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 rot="16200000">
            <a:off x="2080884" y="3047626"/>
            <a:ext cx="11383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Eigen Values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03968" y="2686419"/>
            <a:ext cx="246007" cy="1037934"/>
          </a:xfrm>
          <a:prstGeom prst="rect">
            <a:avLst/>
          </a:prstGeom>
          <a:solidFill>
            <a:srgbClr val="FFFFFF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73708" y="2486364"/>
            <a:ext cx="4576407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4.1967      </a:t>
            </a:r>
            <a:r>
              <a:rPr lang="en-US" sz="2000" b="1" dirty="0">
                <a:solidFill>
                  <a:schemeClr val="accent5"/>
                </a:solidFill>
              </a:rPr>
              <a:t>0.2406     </a:t>
            </a:r>
            <a:r>
              <a:rPr lang="en-US" sz="2000" dirty="0"/>
              <a:t>0.0780</a:t>
            </a:r>
            <a:r>
              <a:rPr lang="en-US" sz="2000" b="1" dirty="0">
                <a:solidFill>
                  <a:srgbClr val="FF0000"/>
                </a:solidFill>
              </a:rPr>
              <a:t>      </a:t>
            </a:r>
            <a:r>
              <a:rPr lang="en-US" sz="2000" dirty="0"/>
              <a:t>0.0235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09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Data = Signal + Noise (MNIST) </a:t>
            </a:r>
          </a:p>
        </p:txBody>
      </p:sp>
      <p:pic>
        <p:nvPicPr>
          <p:cNvPr id="5" name="Picture 4" descr="eigen_value_mnist.bmp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3518" r="8800"/>
          <a:stretch/>
        </p:blipFill>
        <p:spPr>
          <a:xfrm>
            <a:off x="2529840" y="2570480"/>
            <a:ext cx="6705600" cy="390144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152775" y="1219201"/>
          <a:ext cx="53721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Equation" r:id="rId4" imgW="2730500" imgH="279400" progId="Equation.DSMT4">
                  <p:embed/>
                </p:oleObj>
              </mc:Choice>
              <mc:Fallback>
                <p:oleObj name="Equation" r:id="rId4" imgW="27305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2775" y="1219201"/>
                        <a:ext cx="5372100" cy="54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708399" y="1769155"/>
            <a:ext cx="2753360" cy="37998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61759" y="1769155"/>
            <a:ext cx="2050416" cy="37998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NOISE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1513" y="6409271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 Components (d)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1650381" y="5281750"/>
            <a:ext cx="199939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% age Variance Captured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501952" y="5087442"/>
          <a:ext cx="43481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Equation" r:id="rId6" imgW="2070100" imgH="457200" progId="Equation.DSMT4">
                  <p:embed/>
                </p:oleObj>
              </mc:Choice>
              <mc:Fallback>
                <p:oleObj name="Equation" r:id="rId6" imgW="20701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1952" y="5087442"/>
                        <a:ext cx="4348162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 rot="16200000">
            <a:off x="2080884" y="3047626"/>
            <a:ext cx="113838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Eigen Values </a:t>
            </a:r>
          </a:p>
        </p:txBody>
      </p:sp>
    </p:spTree>
    <p:extLst>
      <p:ext uri="{BB962C8B-B14F-4D97-AF65-F5344CB8AC3E}">
        <p14:creationId xmlns:p14="http://schemas.microsoft.com/office/powerpoint/2010/main" val="123495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145" y="138336"/>
            <a:ext cx="8913813" cy="914400"/>
          </a:xfrm>
        </p:spPr>
        <p:txBody>
          <a:bodyPr/>
          <a:lstStyle/>
          <a:p>
            <a:r>
              <a:rPr lang="en-US" dirty="0"/>
              <a:t>PCA on MNIST data</a:t>
            </a:r>
          </a:p>
        </p:txBody>
      </p:sp>
      <p:pic>
        <p:nvPicPr>
          <p:cNvPr id="5" name="Picture 4" descr="Screen Shot 2013-09-11 at 12.36.04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524" y="1463040"/>
            <a:ext cx="6879596" cy="51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3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Data</a:t>
            </a:r>
            <a:r>
              <a:rPr lang="en-US" sz="6600" b="1" dirty="0"/>
              <a:t> </a:t>
            </a:r>
            <a:r>
              <a:rPr lang="en-US" sz="6600" b="1" dirty="0">
                <a:solidFill>
                  <a:srgbClr val="C00000"/>
                </a:solidFill>
              </a:rPr>
              <a:t>Exploration</a:t>
            </a:r>
            <a:br>
              <a:rPr lang="en-US" sz="6600" b="1" dirty="0">
                <a:solidFill>
                  <a:srgbClr val="C00000"/>
                </a:solidFill>
              </a:rPr>
            </a:br>
            <a:r>
              <a:rPr lang="en-US" sz="6600" b="1" i="1" dirty="0"/>
              <a:t>Supervised Projection</a:t>
            </a:r>
            <a:br>
              <a:rPr lang="en-US" sz="6600" b="1" dirty="0"/>
            </a:br>
            <a:r>
              <a:rPr lang="en-US" b="1" dirty="0"/>
              <a:t>FISHER DISCRIMINANT ANALYSIS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695923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437" y="270357"/>
            <a:ext cx="9144000" cy="8223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Which feature “</a:t>
            </a:r>
            <a:r>
              <a:rPr lang="en-US" b="1" dirty="0"/>
              <a:t>discriminates</a:t>
            </a:r>
            <a:r>
              <a:rPr lang="en-US" dirty="0"/>
              <a:t>” classes?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32" y="3589579"/>
            <a:ext cx="2753281" cy="2687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25" y="3589579"/>
            <a:ext cx="2753281" cy="26874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39112" y="3171146"/>
            <a:ext cx="1551907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Iris </a:t>
            </a:r>
            <a:r>
              <a:rPr lang="en-US" b="1" dirty="0" err="1">
                <a:solidFill>
                  <a:srgbClr val="000000"/>
                </a:solidFill>
              </a:rPr>
              <a:t>Virginica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9982" y="3171146"/>
            <a:ext cx="1210331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Iris </a:t>
            </a:r>
            <a:r>
              <a:rPr lang="en-US" b="1" dirty="0" err="1">
                <a:solidFill>
                  <a:srgbClr val="000000"/>
                </a:solidFill>
              </a:rPr>
              <a:t>Setosa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299063" y="3141426"/>
            <a:ext cx="1650388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Iris </a:t>
            </a:r>
            <a:r>
              <a:rPr lang="en-US" b="1" dirty="0" err="1">
                <a:solidFill>
                  <a:srgbClr val="000000"/>
                </a:solidFill>
              </a:rPr>
              <a:t>Versicolour</a:t>
            </a:r>
            <a:r>
              <a:rPr lang="en-US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8228" y="1396345"/>
            <a:ext cx="2580913" cy="14773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FEATURES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1. sepal length in cm </a:t>
            </a:r>
          </a:p>
          <a:p>
            <a:r>
              <a:rPr lang="en-US" dirty="0">
                <a:solidFill>
                  <a:schemeClr val="bg1"/>
                </a:solidFill>
              </a:rPr>
              <a:t>2. sepal width in cm </a:t>
            </a:r>
          </a:p>
          <a:p>
            <a:r>
              <a:rPr lang="en-US" dirty="0">
                <a:solidFill>
                  <a:schemeClr val="bg1"/>
                </a:solidFill>
              </a:rPr>
              <a:t>3. petal length in cm </a:t>
            </a:r>
          </a:p>
          <a:p>
            <a:r>
              <a:rPr lang="en-US" dirty="0">
                <a:solidFill>
                  <a:schemeClr val="bg1"/>
                </a:solidFill>
              </a:rPr>
              <a:t>4. petal width in cm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04" y="3580307"/>
            <a:ext cx="2753281" cy="267857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480672" y="1092686"/>
            <a:ext cx="1237768" cy="1830017"/>
            <a:chOff x="7595712" y="1273236"/>
            <a:chExt cx="1237768" cy="1830017"/>
          </a:xfrm>
        </p:grpSpPr>
        <p:sp>
          <p:nvSpPr>
            <p:cNvPr id="13" name="Rectangle 12"/>
            <p:cNvSpPr/>
            <p:nvPr/>
          </p:nvSpPr>
          <p:spPr>
            <a:xfrm>
              <a:off x="8026962" y="1708088"/>
              <a:ext cx="806518" cy="42645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026962" y="2190166"/>
              <a:ext cx="806518" cy="426452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26962" y="2676801"/>
              <a:ext cx="806518" cy="4264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04982" y="17432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5712" y="220627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4982" y="267163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16442" y="1273236"/>
              <a:ext cx="31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926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SUMMARIZATION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Algorithms</a:t>
            </a:r>
          </a:p>
        </p:txBody>
      </p:sp>
      <p:pic>
        <p:nvPicPr>
          <p:cNvPr id="19" name="Picture 2" descr="cluster_3"/>
          <p:cNvPicPr preferRelativeResize="0">
            <a:picLocks noChangeAspect="1" noChangeArrowheads="1"/>
          </p:cNvPicPr>
          <p:nvPr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2130" y="1216027"/>
            <a:ext cx="795528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hlink">
                    <a:alpha val="16000"/>
                  </a:scheme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" name="Group 12"/>
          <p:cNvGraphicFramePr>
            <a:graphicFrameLocks noGrp="1"/>
          </p:cNvGraphicFramePr>
          <p:nvPr>
            <p:extLst/>
          </p:nvPr>
        </p:nvGraphicFramePr>
        <p:xfrm>
          <a:off x="732885" y="1093708"/>
          <a:ext cx="1027862" cy="124358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02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DRAMA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COMEDY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SCI FICTION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Group 29"/>
          <p:cNvGraphicFramePr>
            <a:graphicFrameLocks noGrp="1"/>
          </p:cNvGraphicFramePr>
          <p:nvPr>
            <p:extLst/>
          </p:nvPr>
        </p:nvGraphicFramePr>
        <p:xfrm>
          <a:off x="731086" y="2533880"/>
          <a:ext cx="1061084" cy="217627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061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TELEVISION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DRAMA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COMEDY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ANIME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ROCK/POP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FAMILY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" name="Line 58"/>
          <p:cNvSpPr>
            <a:spLocks noChangeShapeType="1"/>
          </p:cNvSpPr>
          <p:nvPr/>
        </p:nvSpPr>
        <p:spPr bwMode="ltGray">
          <a:xfrm flipV="1">
            <a:off x="1822050" y="1597025"/>
            <a:ext cx="1342161" cy="9413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graphicFrame>
        <p:nvGraphicFramePr>
          <p:cNvPr id="23" name="Group 59"/>
          <p:cNvGraphicFramePr>
            <a:graphicFrameLocks noGrp="1"/>
          </p:cNvGraphicFramePr>
          <p:nvPr>
            <p:extLst/>
          </p:nvPr>
        </p:nvGraphicFramePr>
        <p:xfrm>
          <a:off x="3604662" y="1069797"/>
          <a:ext cx="1848914" cy="15544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84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SOFTWARE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HARDWARE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CONTROLLERS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MISC.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PLATINUM HITS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" name="Group 73"/>
          <p:cNvGraphicFramePr>
            <a:graphicFrameLocks noGrp="1"/>
          </p:cNvGraphicFramePr>
          <p:nvPr>
            <p:extLst/>
          </p:nvPr>
        </p:nvGraphicFramePr>
        <p:xfrm>
          <a:off x="5636900" y="1060799"/>
          <a:ext cx="2236693" cy="15544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236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SOFTWARE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HARDWARE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CONTROLLERS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MEMORY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MISC.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Group 87"/>
          <p:cNvGraphicFramePr>
            <a:graphicFrameLocks noGrp="1"/>
          </p:cNvGraphicFramePr>
          <p:nvPr>
            <p:extLst/>
          </p:nvPr>
        </p:nvGraphicFramePr>
        <p:xfrm>
          <a:off x="2051686" y="3057492"/>
          <a:ext cx="2076450" cy="186537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SOFTWA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PS2 GREATEST HITS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HARDWR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MEMORY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MISCEL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CONTRO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" name="Line 103"/>
          <p:cNvSpPr>
            <a:spLocks noChangeShapeType="1"/>
          </p:cNvSpPr>
          <p:nvPr/>
        </p:nvSpPr>
        <p:spPr bwMode="ltGray">
          <a:xfrm flipV="1">
            <a:off x="4128135" y="2936906"/>
            <a:ext cx="249556" cy="350807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27" name="Line 104"/>
          <p:cNvSpPr>
            <a:spLocks noChangeShapeType="1"/>
          </p:cNvSpPr>
          <p:nvPr/>
        </p:nvSpPr>
        <p:spPr bwMode="ltGray">
          <a:xfrm flipH="1">
            <a:off x="4671060" y="2624276"/>
            <a:ext cx="104344" cy="104639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28" name="Line 105"/>
          <p:cNvSpPr>
            <a:spLocks noChangeShapeType="1"/>
          </p:cNvSpPr>
          <p:nvPr/>
        </p:nvSpPr>
        <p:spPr bwMode="ltGray">
          <a:xfrm flipH="1">
            <a:off x="4785364" y="2538413"/>
            <a:ext cx="851536" cy="45085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graphicFrame>
        <p:nvGraphicFramePr>
          <p:cNvPr id="29" name="Group 106"/>
          <p:cNvGraphicFramePr>
            <a:graphicFrameLocks noGrp="1"/>
          </p:cNvGraphicFramePr>
          <p:nvPr>
            <p:extLst/>
          </p:nvPr>
        </p:nvGraphicFramePr>
        <p:xfrm>
          <a:off x="4351707" y="4790251"/>
          <a:ext cx="1868806" cy="186537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68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MAJOR APPL. ACCESS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hlinkClick r:id="rId3"/>
                        </a:rPr>
                        <a:t>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ELECTRIC DRYERS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WASHER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SIDE BY SIDE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ELECTRIC RANGES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TOP MOUNT REFRIG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Group 122"/>
          <p:cNvGraphicFramePr>
            <a:graphicFrameLocks noGrp="1"/>
          </p:cNvGraphicFramePr>
          <p:nvPr>
            <p:extLst/>
          </p:nvPr>
        </p:nvGraphicFramePr>
        <p:xfrm>
          <a:off x="6509346" y="4491800"/>
          <a:ext cx="1814288" cy="217627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1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DISHWASHER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TOP MOUNT REFRIG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DISHWASHER INSTALL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MAJOR APPL. ACCESS.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GAS RANGES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ELECTRIC RANGES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ICEMAKERS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" name="Group 142"/>
          <p:cNvGraphicFramePr>
            <a:graphicFrameLocks noGrp="1"/>
          </p:cNvGraphicFramePr>
          <p:nvPr>
            <p:extLst/>
          </p:nvPr>
        </p:nvGraphicFramePr>
        <p:xfrm>
          <a:off x="8292465" y="1550954"/>
          <a:ext cx="2047338" cy="124358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4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MEMORY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INTERNAL HARD DRIVES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GRAPHICS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PC COMPONENTS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2" name="Group 154"/>
          <p:cNvGraphicFramePr>
            <a:graphicFrameLocks noGrp="1"/>
          </p:cNvGraphicFramePr>
          <p:nvPr>
            <p:extLst/>
          </p:nvPr>
        </p:nvGraphicFramePr>
        <p:xfrm>
          <a:off x="8839205" y="3298667"/>
          <a:ext cx="2010305" cy="1554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LCD MONITORS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CPU'S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INK JET PRINTERS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CABLES/CONNECTORS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MULIFUNCTION PRINTER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Line 168"/>
          <p:cNvSpPr>
            <a:spLocks noChangeShapeType="1"/>
          </p:cNvSpPr>
          <p:nvPr/>
        </p:nvSpPr>
        <p:spPr bwMode="ltGray">
          <a:xfrm flipH="1">
            <a:off x="8039100" y="2794539"/>
            <a:ext cx="408209" cy="958314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" name="Line 169"/>
          <p:cNvSpPr>
            <a:spLocks noChangeShapeType="1"/>
          </p:cNvSpPr>
          <p:nvPr/>
        </p:nvSpPr>
        <p:spPr bwMode="ltGray">
          <a:xfrm flipH="1">
            <a:off x="8210554" y="3933826"/>
            <a:ext cx="628650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5" name="Line 170"/>
          <p:cNvSpPr>
            <a:spLocks noChangeShapeType="1"/>
          </p:cNvSpPr>
          <p:nvPr/>
        </p:nvSpPr>
        <p:spPr bwMode="ltGray">
          <a:xfrm flipV="1">
            <a:off x="5364480" y="4491801"/>
            <a:ext cx="365760" cy="298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6" name="Line 171"/>
          <p:cNvSpPr>
            <a:spLocks noChangeShapeType="1"/>
          </p:cNvSpPr>
          <p:nvPr/>
        </p:nvSpPr>
        <p:spPr bwMode="ltGray">
          <a:xfrm flipH="1" flipV="1">
            <a:off x="6177916" y="4557713"/>
            <a:ext cx="331429" cy="3651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7" name="Line 172"/>
          <p:cNvSpPr>
            <a:spLocks noChangeShapeType="1"/>
          </p:cNvSpPr>
          <p:nvPr/>
        </p:nvSpPr>
        <p:spPr bwMode="ltGray">
          <a:xfrm flipV="1">
            <a:off x="1760747" y="1419223"/>
            <a:ext cx="879584" cy="1778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27" grpId="0" animBg="1"/>
      <p:bldP spid="28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0"/>
            <a:ext cx="9143999" cy="914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 Best dimension to </a:t>
            </a:r>
            <a:r>
              <a:rPr lang="en-US" dirty="0">
                <a:solidFill>
                  <a:srgbClr val="FF0000"/>
                </a:solidFill>
              </a:rPr>
              <a:t>Discriminate </a:t>
            </a:r>
            <a:r>
              <a:rPr lang="en-US" dirty="0"/>
              <a:t>classes?</a:t>
            </a:r>
          </a:p>
        </p:txBody>
      </p:sp>
      <p:pic>
        <p:nvPicPr>
          <p:cNvPr id="7" name="Picture 6" descr="fisher_sepal_width.tif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914401"/>
            <a:ext cx="4630843" cy="2841007"/>
          </a:xfrm>
          <a:prstGeom prst="rect">
            <a:avLst/>
          </a:prstGeom>
        </p:spPr>
      </p:pic>
      <p:pic>
        <p:nvPicPr>
          <p:cNvPr id="8" name="Picture 7" descr="fisher_sepal_length.tif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851" y="914400"/>
            <a:ext cx="4149148" cy="2841009"/>
          </a:xfrm>
          <a:prstGeom prst="rect">
            <a:avLst/>
          </a:prstGeom>
        </p:spPr>
      </p:pic>
      <p:pic>
        <p:nvPicPr>
          <p:cNvPr id="9" name="Picture 8" descr="fisher_petal_length.tif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851" y="3832050"/>
            <a:ext cx="4138202" cy="3025950"/>
          </a:xfrm>
          <a:prstGeom prst="rect">
            <a:avLst/>
          </a:prstGeom>
        </p:spPr>
      </p:pic>
      <p:pic>
        <p:nvPicPr>
          <p:cNvPr id="12" name="Picture 11" descr="fisher_petal_width.tif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3835699"/>
            <a:ext cx="4630843" cy="297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8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/>
          <a:lstStyle/>
          <a:p>
            <a:r>
              <a:rPr lang="en-US" dirty="0"/>
              <a:t>Fisher Discriminant for </a:t>
            </a: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>
                <a:solidFill>
                  <a:srgbClr val="FEE658"/>
                </a:solidFill>
              </a:rPr>
              <a:t> </a:t>
            </a:r>
            <a:r>
              <a:rPr lang="en-US" dirty="0"/>
              <a:t>classes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16713" y="1150938"/>
          <a:ext cx="73771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" name="Equation" r:id="rId3" imgW="4279900" imgH="482600" progId="Equation.DSMT4">
                  <p:embed/>
                </p:oleObj>
              </mc:Choice>
              <mc:Fallback>
                <p:oleObj name="Equation" r:id="rId3" imgW="4279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6713" y="1150938"/>
                        <a:ext cx="737711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fisher_petal_length.tif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43" y="3591177"/>
            <a:ext cx="5453781" cy="3124489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310873" y="3062829"/>
          <a:ext cx="541338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0873" y="3062829"/>
                        <a:ext cx="541338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20612" y="3073942"/>
          <a:ext cx="5794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9" name="Equation" r:id="rId8" imgW="190500" imgH="203200" progId="Equation.DSMT4">
                  <p:embed/>
                </p:oleObj>
              </mc:Choice>
              <mc:Fallback>
                <p:oleObj name="Equation" r:id="rId8" imgW="19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20612" y="3073942"/>
                        <a:ext cx="5794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857223" y="3066004"/>
          <a:ext cx="54133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0" name="Equation" r:id="rId10" imgW="177800" imgH="215900" progId="Equation.3">
                  <p:embed/>
                </p:oleObj>
              </mc:Choice>
              <mc:Fallback>
                <p:oleObj name="Equation" r:id="rId10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57223" y="3066004"/>
                        <a:ext cx="541338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287062" y="4539204"/>
          <a:ext cx="57943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1" name="Equation" r:id="rId12" imgW="190500" imgH="203200" progId="Equation.DSMT4">
                  <p:embed/>
                </p:oleObj>
              </mc:Choice>
              <mc:Fallback>
                <p:oleObj name="Equation" r:id="rId12" imgW="19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87062" y="4539204"/>
                        <a:ext cx="579437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977749" y="4539204"/>
          <a:ext cx="5810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"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77749" y="4539204"/>
                        <a:ext cx="5810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884047" y="4539204"/>
          <a:ext cx="5810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3" name="Equation" r:id="rId16" imgW="190500" imgH="203200" progId="Equation.DSMT4">
                  <p:embed/>
                </p:oleObj>
              </mc:Choice>
              <mc:Fallback>
                <p:oleObj name="Equation" r:id="rId16" imgW="19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84047" y="4539204"/>
                        <a:ext cx="5810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163109" y="2120181"/>
            <a:ext cx="5321467" cy="920750"/>
            <a:chOff x="1639108" y="2120181"/>
            <a:chExt cx="5321467" cy="920750"/>
          </a:xfrm>
        </p:grpSpPr>
        <p:sp>
          <p:nvSpPr>
            <p:cNvPr id="16" name="Rectangle 15"/>
            <p:cNvSpPr/>
            <p:nvPr/>
          </p:nvSpPr>
          <p:spPr>
            <a:xfrm>
              <a:off x="1639108" y="2120181"/>
              <a:ext cx="5321467" cy="920750"/>
            </a:xfrm>
            <a:prstGeom prst="rect">
              <a:avLst/>
            </a:prstGeom>
            <a:solidFill>
              <a:schemeClr val="accent3">
                <a:shade val="8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8805223"/>
                </p:ext>
              </p:extLst>
            </p:nvPr>
          </p:nvGraphicFramePr>
          <p:xfrm>
            <a:off x="1649963" y="2120181"/>
            <a:ext cx="5254625" cy="920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4" name="Equation" r:id="rId18" imgW="3048000" imgH="533400" progId="Equation.DSMT4">
                    <p:embed/>
                  </p:oleObj>
                </mc:Choice>
                <mc:Fallback>
                  <p:oleObj name="Equation" r:id="rId18" imgW="3048000" imgH="533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649963" y="2120181"/>
                          <a:ext cx="5254625" cy="9207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515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	 Fisher Discriminant for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classes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416713" y="1150938"/>
          <a:ext cx="7377113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1" name="Equation" r:id="rId3" imgW="4279900" imgH="482600" progId="Equation.DSMT4">
                  <p:embed/>
                </p:oleObj>
              </mc:Choice>
              <mc:Fallback>
                <p:oleObj name="Equation" r:id="rId3" imgW="42799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6713" y="1150938"/>
                        <a:ext cx="7377113" cy="83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fisher_petal_length.tif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2543" y="3591177"/>
            <a:ext cx="5453781" cy="3124489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310873" y="3062829"/>
          <a:ext cx="541338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0873" y="3062829"/>
                        <a:ext cx="541338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020612" y="3073942"/>
          <a:ext cx="5794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" name="Equation" r:id="rId8" imgW="190500" imgH="203200" progId="Equation.DSMT4">
                  <p:embed/>
                </p:oleObj>
              </mc:Choice>
              <mc:Fallback>
                <p:oleObj name="Equation" r:id="rId8" imgW="19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20612" y="3073942"/>
                        <a:ext cx="5794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857223" y="3066004"/>
          <a:ext cx="54133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" name="Equation" r:id="rId10" imgW="177800" imgH="215900" progId="Equation.3">
                  <p:embed/>
                </p:oleObj>
              </mc:Choice>
              <mc:Fallback>
                <p:oleObj name="Equation" r:id="rId10" imgW="177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57223" y="3066004"/>
                        <a:ext cx="541338" cy="658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287062" y="4539204"/>
          <a:ext cx="57943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5" name="Equation" r:id="rId12" imgW="190500" imgH="203200" progId="Equation.DSMT4">
                  <p:embed/>
                </p:oleObj>
              </mc:Choice>
              <mc:Fallback>
                <p:oleObj name="Equation" r:id="rId12" imgW="19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87062" y="4539204"/>
                        <a:ext cx="579437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977749" y="4539204"/>
          <a:ext cx="5810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" name="Equation" r:id="rId14" imgW="190500" imgH="203200" progId="Equation.3">
                  <p:embed/>
                </p:oleObj>
              </mc:Choice>
              <mc:Fallback>
                <p:oleObj name="Equation" r:id="rId14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77749" y="4539204"/>
                        <a:ext cx="5810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884047" y="4539204"/>
          <a:ext cx="5810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7" name="Equation" r:id="rId16" imgW="190500" imgH="203200" progId="Equation.DSMT4">
                  <p:embed/>
                </p:oleObj>
              </mc:Choice>
              <mc:Fallback>
                <p:oleObj name="Equation" r:id="rId16" imgW="19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84047" y="4539204"/>
                        <a:ext cx="5810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2685488" y="2120181"/>
            <a:ext cx="6434106" cy="920750"/>
            <a:chOff x="1161488" y="2120181"/>
            <a:chExt cx="6434106" cy="920750"/>
          </a:xfrm>
        </p:grpSpPr>
        <p:sp>
          <p:nvSpPr>
            <p:cNvPr id="16" name="Rectangle 15"/>
            <p:cNvSpPr/>
            <p:nvPr/>
          </p:nvSpPr>
          <p:spPr>
            <a:xfrm>
              <a:off x="1161488" y="2120181"/>
              <a:ext cx="6434106" cy="920750"/>
            </a:xfrm>
            <a:prstGeom prst="rect">
              <a:avLst/>
            </a:prstGeom>
            <a:solidFill>
              <a:schemeClr val="accent3">
                <a:shade val="80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1937792"/>
                </p:ext>
              </p:extLst>
            </p:nvPr>
          </p:nvGraphicFramePr>
          <p:xfrm>
            <a:off x="1248769" y="2120181"/>
            <a:ext cx="6346825" cy="920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8" name="Equation" r:id="rId18" imgW="3683000" imgH="533400" progId="Equation.DSMT4">
                    <p:embed/>
                  </p:oleObj>
                </mc:Choice>
                <mc:Fallback>
                  <p:oleObj name="Equation" r:id="rId18" imgW="3683000" imgH="533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248769" y="2120181"/>
                          <a:ext cx="6346825" cy="92075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2377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0"/>
            <a:ext cx="9143999" cy="9144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 Best dimension to </a:t>
            </a:r>
            <a:r>
              <a:rPr lang="en-US" dirty="0">
                <a:solidFill>
                  <a:srgbClr val="FF0000"/>
                </a:solidFill>
              </a:rPr>
              <a:t>Discriminate </a:t>
            </a:r>
            <a:r>
              <a:rPr lang="en-US" dirty="0"/>
              <a:t>classes?</a:t>
            </a:r>
          </a:p>
        </p:txBody>
      </p:sp>
      <p:pic>
        <p:nvPicPr>
          <p:cNvPr id="7" name="Picture 6" descr="fisher_sepal_width.tif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914401"/>
            <a:ext cx="4630843" cy="2841007"/>
          </a:xfrm>
          <a:prstGeom prst="rect">
            <a:avLst/>
          </a:prstGeom>
        </p:spPr>
      </p:pic>
      <p:pic>
        <p:nvPicPr>
          <p:cNvPr id="8" name="Picture 7" descr="fisher_sepal_length.tif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851" y="914400"/>
            <a:ext cx="4149148" cy="2841009"/>
          </a:xfrm>
          <a:prstGeom prst="rect">
            <a:avLst/>
          </a:prstGeom>
        </p:spPr>
      </p:pic>
      <p:pic>
        <p:nvPicPr>
          <p:cNvPr id="9" name="Picture 8" descr="fisher_petal_length.tiff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851" y="3832050"/>
            <a:ext cx="4138202" cy="3025950"/>
          </a:xfrm>
          <a:prstGeom prst="rect">
            <a:avLst/>
          </a:prstGeom>
        </p:spPr>
      </p:pic>
      <p:pic>
        <p:nvPicPr>
          <p:cNvPr id="12" name="Picture 11" descr="fisher_petal_width.tif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1" y="3835699"/>
            <a:ext cx="4630843" cy="29785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87821" y="3957200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7.1051</a:t>
            </a:r>
          </a:p>
        </p:txBody>
      </p:sp>
      <p:sp>
        <p:nvSpPr>
          <p:cNvPr id="3" name="Rectangle 2"/>
          <p:cNvSpPr/>
          <p:nvPr/>
        </p:nvSpPr>
        <p:spPr>
          <a:xfrm>
            <a:off x="9666909" y="1066984"/>
            <a:ext cx="95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0.8425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65701" y="1122746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0.3022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5758" y="3940409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9.3627</a:t>
            </a:r>
          </a:p>
        </p:txBody>
      </p:sp>
    </p:spTree>
    <p:extLst>
      <p:ext uri="{BB962C8B-B14F-4D97-AF65-F5344CB8AC3E}">
        <p14:creationId xmlns:p14="http://schemas.microsoft.com/office/powerpoint/2010/main" val="114031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" y="26291"/>
            <a:ext cx="12170664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Descriptive (</a:t>
            </a:r>
            <a:r>
              <a:rPr lang="en-US" b="1" dirty="0">
                <a:solidFill>
                  <a:srgbClr val="FF0000"/>
                </a:solidFill>
              </a:rPr>
              <a:t>PCA</a:t>
            </a:r>
            <a:r>
              <a:rPr lang="en-US" dirty="0"/>
              <a:t>) vs. Discriminative (</a:t>
            </a:r>
            <a:r>
              <a:rPr lang="en-US" b="1" dirty="0">
                <a:solidFill>
                  <a:srgbClr val="FF0000"/>
                </a:solidFill>
              </a:rPr>
              <a:t>Fisher</a:t>
            </a:r>
            <a:r>
              <a:rPr lang="en-US" dirty="0"/>
              <a:t>)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018561" y="2136716"/>
            <a:ext cx="4078926" cy="3226355"/>
            <a:chOff x="2625658" y="1587429"/>
            <a:chExt cx="4555208" cy="374877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759994" y="1587429"/>
              <a:ext cx="0" cy="37487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759994" y="5336205"/>
              <a:ext cx="442087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101940" y="2124713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25658" y="1697090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87624" y="2442199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6275" y="2844687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1683" y="3149487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88674" y="3460630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90628" y="3630160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91683" y="4100046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54338" y="4256113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24963" y="4573599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7624" y="4884742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505851" y="5018719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24962" y="1587429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000192" y="1739829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16271" y="1947653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64325" y="2508884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420616" y="2582625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159979" y="2985113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391501" y="2557254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768670" y="3239408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27405" y="3601056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19026" y="4022917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722264" y="4022917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410335" y="4459665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973137" y="4573599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V="1">
            <a:off x="4503562" y="4573600"/>
            <a:ext cx="5642361" cy="1763907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5115178" y="5182761"/>
            <a:ext cx="3012299" cy="866216"/>
            <a:chOff x="3591177" y="5182761"/>
            <a:chExt cx="3012299" cy="866216"/>
          </a:xfrm>
        </p:grpSpPr>
        <p:sp>
          <p:nvSpPr>
            <p:cNvPr id="44" name="Rectangle 43"/>
            <p:cNvSpPr/>
            <p:nvPr/>
          </p:nvSpPr>
          <p:spPr>
            <a:xfrm rot="20578410">
              <a:off x="3591177" y="5731491"/>
              <a:ext cx="150972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20619253">
              <a:off x="5460925" y="5182761"/>
              <a:ext cx="1142551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2047544" y="1196678"/>
            <a:ext cx="2418040" cy="5140829"/>
          </a:xfrm>
          <a:prstGeom prst="line">
            <a:avLst/>
          </a:prstGeom>
          <a:ln w="57150" cmpd="sng">
            <a:solidFill>
              <a:srgbClr val="FF6600"/>
            </a:solidFill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3297626" y="2170776"/>
            <a:ext cx="496235" cy="4283500"/>
            <a:chOff x="1773625" y="2170776"/>
            <a:chExt cx="496235" cy="4283500"/>
          </a:xfrm>
        </p:grpSpPr>
        <p:sp>
          <p:nvSpPr>
            <p:cNvPr id="49" name="Rectangle 48"/>
            <p:cNvSpPr/>
            <p:nvPr/>
          </p:nvSpPr>
          <p:spPr>
            <a:xfrm rot="3892929">
              <a:off x="-106552" y="4050953"/>
              <a:ext cx="4077839" cy="317486"/>
            </a:xfrm>
            <a:prstGeom prst="rect">
              <a:avLst/>
            </a:prstGeom>
            <a:solidFill>
              <a:schemeClr val="accent1">
                <a:shade val="80000"/>
                <a:alpha val="51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3876752">
              <a:off x="204647" y="4389062"/>
              <a:ext cx="3776308" cy="354119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482640" y="1091699"/>
            <a:ext cx="6453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PCA Projection </a:t>
            </a:r>
            <a:r>
              <a:rPr lang="en-US" sz="2400" dirty="0"/>
              <a:t>– Maximizes </a:t>
            </a:r>
            <a:r>
              <a:rPr lang="en-US" sz="2400" b="1" dirty="0">
                <a:solidFill>
                  <a:srgbClr val="FF0000"/>
                </a:solidFill>
              </a:rPr>
              <a:t>Overall data variance</a:t>
            </a:r>
          </a:p>
          <a:p>
            <a:pPr algn="r"/>
            <a:r>
              <a:rPr lang="en-US" sz="2400" dirty="0"/>
              <a:t>May Clobber classes in the projected space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11607" y="6309090"/>
            <a:ext cx="644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Fisher Discriminant </a:t>
            </a:r>
            <a:r>
              <a:rPr lang="en-US" sz="2400" dirty="0"/>
              <a:t>– </a:t>
            </a:r>
            <a:r>
              <a:rPr lang="en-US" sz="2400" b="1" dirty="0">
                <a:solidFill>
                  <a:srgbClr val="FF0000"/>
                </a:solidFill>
              </a:rPr>
              <a:t>Maximizes Class Separation</a:t>
            </a:r>
          </a:p>
        </p:txBody>
      </p:sp>
    </p:spTree>
    <p:extLst>
      <p:ext uri="{BB962C8B-B14F-4D97-AF65-F5344CB8AC3E}">
        <p14:creationId xmlns:p14="http://schemas.microsoft.com/office/powerpoint/2010/main" val="119363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291"/>
            <a:ext cx="91440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	Fisher Discriminant Projection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6066569" y="1721001"/>
            <a:ext cx="4078926" cy="3226355"/>
            <a:chOff x="2625658" y="1587429"/>
            <a:chExt cx="4555208" cy="374877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759994" y="1587429"/>
              <a:ext cx="0" cy="374877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759994" y="5336205"/>
              <a:ext cx="442087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101940" y="2124713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25658" y="1697090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687624" y="2442199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6275" y="2844687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1683" y="3149487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88674" y="3460630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90628" y="3630160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91683" y="4100046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54338" y="4256113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24963" y="4573599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87624" y="4884742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505851" y="5018719"/>
              <a:ext cx="26867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24962" y="1587429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000192" y="1739829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616271" y="1947653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964325" y="2508884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420616" y="2582625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159979" y="2985113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391501" y="2557254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768670" y="3239408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27405" y="3601056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19026" y="4022917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722264" y="4022917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410335" y="4459665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973137" y="4573599"/>
              <a:ext cx="391309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 flipV="1">
            <a:off x="6853920" y="4613427"/>
            <a:ext cx="3783214" cy="1206349"/>
          </a:xfrm>
          <a:prstGeom prst="line">
            <a:avLst/>
          </a:prstGeom>
          <a:ln w="57150" cmpd="sng">
            <a:solidFill>
              <a:srgbClr val="3366FF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7163186" y="4767046"/>
            <a:ext cx="3012299" cy="866216"/>
            <a:chOff x="3591177" y="5182761"/>
            <a:chExt cx="3012299" cy="866216"/>
          </a:xfrm>
        </p:grpSpPr>
        <p:sp>
          <p:nvSpPr>
            <p:cNvPr id="44" name="Rectangle 43"/>
            <p:cNvSpPr/>
            <p:nvPr/>
          </p:nvSpPr>
          <p:spPr>
            <a:xfrm rot="20578410">
              <a:off x="3591177" y="5731491"/>
              <a:ext cx="1509721" cy="31748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20619253">
              <a:off x="5460925" y="5182761"/>
              <a:ext cx="1142551" cy="354119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86562" y="1090202"/>
            <a:ext cx="6925627" cy="2704055"/>
            <a:chOff x="162561" y="1090201"/>
            <a:chExt cx="6925627" cy="2704055"/>
          </a:xfrm>
        </p:grpSpPr>
        <p:graphicFrame>
          <p:nvGraphicFramePr>
            <p:cNvPr id="55" name="Object 54"/>
            <p:cNvGraphicFramePr>
              <a:graphicFrameLocks noChangeAspect="1"/>
            </p:cNvGraphicFramePr>
            <p:nvPr>
              <p:extLst/>
            </p:nvPr>
          </p:nvGraphicFramePr>
          <p:xfrm>
            <a:off x="5475315" y="3497393"/>
            <a:ext cx="258762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1" name="Equation" r:id="rId3" imgW="177800" imgH="203200" progId="Equation.DSMT4">
                    <p:embed/>
                  </p:oleObj>
                </mc:Choice>
                <mc:Fallback>
                  <p:oleObj name="Equation" r:id="rId3" imgW="1778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75315" y="3497393"/>
                          <a:ext cx="258762" cy="296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55"/>
            <p:cNvGraphicFramePr>
              <a:graphicFrameLocks noChangeAspect="1"/>
            </p:cNvGraphicFramePr>
            <p:nvPr>
              <p:extLst/>
            </p:nvPr>
          </p:nvGraphicFramePr>
          <p:xfrm>
            <a:off x="6810375" y="3157538"/>
            <a:ext cx="277813" cy="296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2" name="Equation" r:id="rId5" imgW="190500" imgH="203200" progId="Equation.3">
                    <p:embed/>
                  </p:oleObj>
                </mc:Choice>
                <mc:Fallback>
                  <p:oleObj name="Equation" r:id="rId5" imgW="190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810375" y="3157538"/>
                          <a:ext cx="277813" cy="296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66"/>
            <p:cNvGraphicFramePr>
              <a:graphicFrameLocks noChangeAspect="1"/>
            </p:cNvGraphicFramePr>
            <p:nvPr>
              <p:extLst/>
            </p:nvPr>
          </p:nvGraphicFramePr>
          <p:xfrm>
            <a:off x="162561" y="1090201"/>
            <a:ext cx="3165545" cy="1003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3" name="Equation" r:id="rId7" imgW="2082800" imgH="660400" progId="Equation.3">
                    <p:embed/>
                  </p:oleObj>
                </mc:Choice>
                <mc:Fallback>
                  <p:oleObj name="Equation" r:id="rId7" imgW="20828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62561" y="1090201"/>
                          <a:ext cx="3165545" cy="1003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70"/>
          <p:cNvGrpSpPr/>
          <p:nvPr/>
        </p:nvGrpSpPr>
        <p:grpSpPr>
          <a:xfrm>
            <a:off x="1632306" y="2309839"/>
            <a:ext cx="8054365" cy="3294274"/>
            <a:chOff x="108305" y="2309839"/>
            <a:chExt cx="8054365" cy="3294274"/>
          </a:xfrm>
        </p:grpSpPr>
        <p:graphicFrame>
          <p:nvGraphicFramePr>
            <p:cNvPr id="64" name="Object 63"/>
            <p:cNvGraphicFramePr>
              <a:graphicFrameLocks noChangeAspect="1"/>
            </p:cNvGraphicFramePr>
            <p:nvPr>
              <p:extLst/>
            </p:nvPr>
          </p:nvGraphicFramePr>
          <p:xfrm>
            <a:off x="6290331" y="5307250"/>
            <a:ext cx="258762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4" name="Equation" r:id="rId9" imgW="177800" imgH="203200" progId="Equation.3">
                    <p:embed/>
                  </p:oleObj>
                </mc:Choice>
                <mc:Fallback>
                  <p:oleObj name="Equation" r:id="rId9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290331" y="5307250"/>
                          <a:ext cx="258762" cy="296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4"/>
            <p:cNvGraphicFramePr>
              <a:graphicFrameLocks noChangeAspect="1"/>
            </p:cNvGraphicFramePr>
            <p:nvPr>
              <p:extLst/>
            </p:nvPr>
          </p:nvGraphicFramePr>
          <p:xfrm>
            <a:off x="7884858" y="4812319"/>
            <a:ext cx="277812" cy="296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5" name="Equation" r:id="rId11" imgW="190500" imgH="203200" progId="Equation.DSMT4">
                    <p:embed/>
                  </p:oleObj>
                </mc:Choice>
                <mc:Fallback>
                  <p:oleObj name="Equation" r:id="rId11" imgW="1905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7884858" y="4812319"/>
                          <a:ext cx="277812" cy="2968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67"/>
            <p:cNvGraphicFramePr>
              <a:graphicFrameLocks noChangeAspect="1"/>
            </p:cNvGraphicFramePr>
            <p:nvPr>
              <p:extLst/>
            </p:nvPr>
          </p:nvGraphicFramePr>
          <p:xfrm>
            <a:off x="108305" y="2309839"/>
            <a:ext cx="3069951" cy="1023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6" name="Equation" r:id="rId13" imgW="1981200" imgH="660400" progId="Equation.3">
                    <p:embed/>
                  </p:oleObj>
                </mc:Choice>
                <mc:Fallback>
                  <p:oleObj name="Equation" r:id="rId13" imgW="1981200" imgH="660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8305" y="2309839"/>
                          <a:ext cx="3069951" cy="10233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Group 42"/>
          <p:cNvGrpSpPr/>
          <p:nvPr/>
        </p:nvGrpSpPr>
        <p:grpSpPr>
          <a:xfrm>
            <a:off x="1632305" y="1241426"/>
            <a:ext cx="7519620" cy="3913831"/>
            <a:chOff x="108305" y="1241425"/>
            <a:chExt cx="7519620" cy="3913831"/>
          </a:xfrm>
        </p:grpSpPr>
        <p:sp>
          <p:nvSpPr>
            <p:cNvPr id="38" name="Oval 37"/>
            <p:cNvSpPr/>
            <p:nvPr/>
          </p:nvSpPr>
          <p:spPr>
            <a:xfrm rot="20189317">
              <a:off x="4764382" y="1743826"/>
              <a:ext cx="1432085" cy="3411430"/>
            </a:xfrm>
            <a:prstGeom prst="ellipse">
              <a:avLst/>
            </a:prstGeom>
            <a:noFill/>
            <a:ln w="57150" cmpd="sng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20126314">
              <a:off x="6195840" y="1352382"/>
              <a:ext cx="1432085" cy="327377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>
              <p:extLst/>
            </p:nvPr>
          </p:nvGraphicFramePr>
          <p:xfrm>
            <a:off x="4989513" y="1477963"/>
            <a:ext cx="274637" cy="33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7" name="Equation" r:id="rId15" imgW="165100" imgH="203200" progId="Equation.DSMT4">
                    <p:embed/>
                  </p:oleObj>
                </mc:Choice>
                <mc:Fallback>
                  <p:oleObj name="Equation" r:id="rId15" imgW="1651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989513" y="1477963"/>
                          <a:ext cx="274637" cy="338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61"/>
            <p:cNvGraphicFramePr>
              <a:graphicFrameLocks noChangeAspect="1"/>
            </p:cNvGraphicFramePr>
            <p:nvPr>
              <p:extLst/>
            </p:nvPr>
          </p:nvGraphicFramePr>
          <p:xfrm>
            <a:off x="6673850" y="1241425"/>
            <a:ext cx="296863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8" name="Equation" r:id="rId17" imgW="177800" imgH="203200" progId="Equation.DSMT4">
                    <p:embed/>
                  </p:oleObj>
                </mc:Choice>
                <mc:Fallback>
                  <p:oleObj name="Equation" r:id="rId17" imgW="1778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673850" y="1241425"/>
                          <a:ext cx="296863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68"/>
            <p:cNvGraphicFramePr>
              <a:graphicFrameLocks noChangeAspect="1"/>
            </p:cNvGraphicFramePr>
            <p:nvPr>
              <p:extLst/>
            </p:nvPr>
          </p:nvGraphicFramePr>
          <p:xfrm>
            <a:off x="108305" y="3584926"/>
            <a:ext cx="3463925" cy="912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9" name="Equation" r:id="rId19" imgW="2311400" imgH="609600" progId="Equation.3">
                    <p:embed/>
                  </p:oleObj>
                </mc:Choice>
                <mc:Fallback>
                  <p:oleObj name="Equation" r:id="rId19" imgW="2311400" imgH="609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8305" y="3584926"/>
                          <a:ext cx="3463925" cy="9128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Group 72"/>
          <p:cNvGrpSpPr/>
          <p:nvPr/>
        </p:nvGrpSpPr>
        <p:grpSpPr>
          <a:xfrm>
            <a:off x="1658939" y="4762501"/>
            <a:ext cx="8108601" cy="1210805"/>
            <a:chOff x="260699" y="4720095"/>
            <a:chExt cx="8108601" cy="1210805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6464300" y="5592763"/>
            <a:ext cx="233363" cy="338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90" name="Equation" r:id="rId21" imgW="139700" imgH="203200" progId="Equation.DSMT4">
                    <p:embed/>
                  </p:oleObj>
                </mc:Choice>
                <mc:Fallback>
                  <p:oleObj name="Equation" r:id="rId21" imgW="1397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6464300" y="5592763"/>
                          <a:ext cx="233363" cy="338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/>
            <p:cNvGraphicFramePr>
              <a:graphicFrameLocks noChangeAspect="1"/>
            </p:cNvGraphicFramePr>
            <p:nvPr>
              <p:extLst/>
            </p:nvPr>
          </p:nvGraphicFramePr>
          <p:xfrm>
            <a:off x="8115300" y="5108575"/>
            <a:ext cx="254000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91" name="Equation" r:id="rId23" imgW="152400" imgH="203200" progId="Equation.3">
                    <p:embed/>
                  </p:oleObj>
                </mc:Choice>
                <mc:Fallback>
                  <p:oleObj name="Equation" r:id="rId23" imgW="1524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8115300" y="5108575"/>
                          <a:ext cx="254000" cy="3381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69"/>
            <p:cNvGraphicFramePr>
              <a:graphicFrameLocks noChangeAspect="1"/>
            </p:cNvGraphicFramePr>
            <p:nvPr>
              <p:extLst/>
            </p:nvPr>
          </p:nvGraphicFramePr>
          <p:xfrm>
            <a:off x="260699" y="4720095"/>
            <a:ext cx="4941887" cy="873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92" name="Equation" r:id="rId25" imgW="3517900" imgH="622300" progId="Equation.3">
                    <p:embed/>
                  </p:oleObj>
                </mc:Choice>
                <mc:Fallback>
                  <p:oleObj name="Equation" r:id="rId25" imgW="3517900" imgH="622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260699" y="4720095"/>
                          <a:ext cx="4941887" cy="873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" name="Group 76"/>
          <p:cNvGrpSpPr/>
          <p:nvPr/>
        </p:nvGrpSpPr>
        <p:grpSpPr>
          <a:xfrm>
            <a:off x="1863725" y="3035757"/>
            <a:ext cx="7334250" cy="3584118"/>
            <a:chOff x="339725" y="3035757"/>
            <a:chExt cx="7334250" cy="3584118"/>
          </a:xfrm>
        </p:grpSpPr>
        <p:sp>
          <p:nvSpPr>
            <p:cNvPr id="39" name="Oval 38"/>
            <p:cNvSpPr/>
            <p:nvPr/>
          </p:nvSpPr>
          <p:spPr>
            <a:xfrm rot="20568941">
              <a:off x="5236094" y="3035757"/>
              <a:ext cx="2188189" cy="789106"/>
            </a:xfrm>
            <a:prstGeom prst="ellipse">
              <a:avLst/>
            </a:prstGeom>
            <a:noFill/>
            <a:ln w="57150" cmpd="sng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3" name="Object 62"/>
            <p:cNvGraphicFramePr>
              <a:graphicFrameLocks noChangeAspect="1"/>
            </p:cNvGraphicFramePr>
            <p:nvPr>
              <p:extLst/>
            </p:nvPr>
          </p:nvGraphicFramePr>
          <p:xfrm>
            <a:off x="7418388" y="3200400"/>
            <a:ext cx="255587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93" name="Equation" r:id="rId27" imgW="152400" imgH="152400" progId="Equation.DSMT4">
                    <p:embed/>
                  </p:oleObj>
                </mc:Choice>
                <mc:Fallback>
                  <p:oleObj name="Equation" r:id="rId27" imgW="1524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7418388" y="3200400"/>
                          <a:ext cx="255587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75"/>
            <p:cNvGraphicFramePr>
              <a:graphicFrameLocks noChangeAspect="1"/>
            </p:cNvGraphicFramePr>
            <p:nvPr>
              <p:extLst/>
            </p:nvPr>
          </p:nvGraphicFramePr>
          <p:xfrm>
            <a:off x="339725" y="5919788"/>
            <a:ext cx="3657600" cy="700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94" name="Equation" r:id="rId29" imgW="2590800" imgH="495300" progId="Equation.DSMT4">
                    <p:embed/>
                  </p:oleObj>
                </mc:Choice>
                <mc:Fallback>
                  <p:oleObj name="Equation" r:id="rId29" imgW="2590800" imgH="4953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339725" y="5919788"/>
                          <a:ext cx="3657600" cy="7000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5748504" y="5930900"/>
          <a:ext cx="48244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5" name="Equation" r:id="rId31" imgW="3416300" imgH="520700" progId="Equation.DSMT4">
                  <p:embed/>
                </p:oleObj>
              </mc:Choice>
              <mc:Fallback>
                <p:oleObj name="Equation" r:id="rId31" imgW="34163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748504" y="5930900"/>
                        <a:ext cx="4824412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" name="Group 81"/>
          <p:cNvGrpSpPr/>
          <p:nvPr/>
        </p:nvGrpSpPr>
        <p:grpSpPr>
          <a:xfrm>
            <a:off x="5876864" y="4969068"/>
            <a:ext cx="4776364" cy="1831769"/>
            <a:chOff x="4352864" y="4969067"/>
            <a:chExt cx="4776364" cy="1831769"/>
          </a:xfrm>
        </p:grpSpPr>
        <p:sp>
          <p:nvSpPr>
            <p:cNvPr id="80" name="Oval 79"/>
            <p:cNvSpPr/>
            <p:nvPr/>
          </p:nvSpPr>
          <p:spPr>
            <a:xfrm>
              <a:off x="4352864" y="4969067"/>
              <a:ext cx="829522" cy="656758"/>
            </a:xfrm>
            <a:prstGeom prst="ellipse">
              <a:avLst/>
            </a:prstGeom>
            <a:noFill/>
            <a:ln w="5715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299706" y="6144078"/>
              <a:ext cx="829522" cy="656758"/>
            </a:xfrm>
            <a:prstGeom prst="ellipse">
              <a:avLst/>
            </a:prstGeom>
            <a:noFill/>
            <a:ln w="57150" cmpd="sng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80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Fisher Discriminant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7606" y="1541491"/>
            <a:ext cx="8171294" cy="472483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Maximize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BETWEEN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class separation after projection</a:t>
            </a:r>
          </a:p>
          <a:p>
            <a:r>
              <a:rPr lang="en-US" b="1" dirty="0">
                <a:solidFill>
                  <a:srgbClr val="FF0000"/>
                </a:solidFill>
              </a:rPr>
              <a:t>Minimize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WITHIN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class separation after projection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181225" y="2917826"/>
          <a:ext cx="742473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" name="Equation" r:id="rId3" imgW="3632200" imgH="457200" progId="Equation.DSMT4">
                  <p:embed/>
                </p:oleObj>
              </mc:Choice>
              <mc:Fallback>
                <p:oleObj name="Equation" r:id="rId3" imgW="3632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225" y="2917826"/>
                        <a:ext cx="7424738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041776" y="4227514"/>
          <a:ext cx="347186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6" name="Equation" r:id="rId5" imgW="1485900" imgH="279400" progId="Equation.DSMT4">
                  <p:embed/>
                </p:oleObj>
              </mc:Choice>
              <mc:Fallback>
                <p:oleObj name="Equation" r:id="rId5" imgW="14859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1776" y="4227514"/>
                        <a:ext cx="347186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183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88449"/>
            <a:ext cx="8913813" cy="914400"/>
          </a:xfrm>
        </p:spPr>
        <p:txBody>
          <a:bodyPr/>
          <a:lstStyle/>
          <a:p>
            <a:r>
              <a:rPr lang="en-US" dirty="0"/>
              <a:t>Fisher projection of IRIS</a:t>
            </a:r>
          </a:p>
        </p:txBody>
      </p:sp>
      <p:pic>
        <p:nvPicPr>
          <p:cNvPr id="4" name="Picture 3" descr="Screen Shot 2013-09-16 at 1.33.35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041" y="1613376"/>
            <a:ext cx="7212057" cy="443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1218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Fisher vs. PCA for MNIST(0,3,8)</a:t>
            </a:r>
          </a:p>
        </p:txBody>
      </p:sp>
      <p:pic>
        <p:nvPicPr>
          <p:cNvPr id="4" name="Picture 3" descr="mnist-0-3-8-fisher-vs-pca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97" y="1123856"/>
            <a:ext cx="10897819" cy="52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07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7" y="816640"/>
            <a:ext cx="5295900" cy="505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04" y="816638"/>
            <a:ext cx="5321300" cy="505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9433" y="6344829"/>
            <a:ext cx="318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PCA Projection of classes 0, 3, 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76879" y="6344829"/>
            <a:ext cx="338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Fisher Projection of classes 0, 3,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D2B58-3BC5-754B-B60F-B7D5C1207C70}"/>
              </a:ext>
            </a:extLst>
          </p:cNvPr>
          <p:cNvSpPr txBox="1"/>
          <p:nvPr/>
        </p:nvSpPr>
        <p:spPr>
          <a:xfrm>
            <a:off x="2022215" y="5871240"/>
            <a:ext cx="245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First Principal Projection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3E787-6070-E945-8A6E-30EB33E5D6B8}"/>
              </a:ext>
            </a:extLst>
          </p:cNvPr>
          <p:cNvSpPr txBox="1"/>
          <p:nvPr/>
        </p:nvSpPr>
        <p:spPr>
          <a:xfrm rot="16200000">
            <a:off x="-978420" y="3159274"/>
            <a:ext cx="270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Second Principal Projection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857E2-BB4D-4144-BCB5-9CFF002F5463}"/>
              </a:ext>
            </a:extLst>
          </p:cNvPr>
          <p:cNvSpPr txBox="1"/>
          <p:nvPr/>
        </p:nvSpPr>
        <p:spPr>
          <a:xfrm rot="16200000">
            <a:off x="4995538" y="3159272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Second Fisher Projection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4270B-CC23-3048-B11B-6547108B6CF5}"/>
              </a:ext>
            </a:extLst>
          </p:cNvPr>
          <p:cNvSpPr txBox="1"/>
          <p:nvPr/>
        </p:nvSpPr>
        <p:spPr>
          <a:xfrm>
            <a:off x="7972620" y="5871238"/>
            <a:ext cx="219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First Fisher Projection</a:t>
            </a:r>
          </a:p>
        </p:txBody>
      </p:sp>
    </p:spTree>
    <p:extLst>
      <p:ext uri="{BB962C8B-B14F-4D97-AF65-F5344CB8AC3E}">
        <p14:creationId xmlns:p14="http://schemas.microsoft.com/office/powerpoint/2010/main" val="171998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83960" y="1030147"/>
            <a:ext cx="358189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u="sng" dirty="0">
                <a:solidFill>
                  <a:srgbClr val="FF0000"/>
                </a:solidFill>
              </a:rPr>
              <a:t>AMBIENCE</a:t>
            </a:r>
            <a:endParaRPr lang="fr-FR" sz="24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atmosphere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rgbClr val="FF0000"/>
                </a:solidFill>
              </a:rPr>
              <a:t>ambiance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decor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vibe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environment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>
                <a:solidFill>
                  <a:srgbClr val="CC66FF"/>
                </a:solidFill>
              </a:rPr>
              <a:t>relaxed_atmosphere</a:t>
            </a:r>
            <a:endParaRPr lang="fr-FR" sz="2000" b="1" i="1" dirty="0">
              <a:solidFill>
                <a:srgbClr val="CC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great_ambiance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nice_decor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>
                <a:solidFill>
                  <a:srgbClr val="CC66FF"/>
                </a:solidFill>
              </a:rPr>
              <a:t>very_trendy</a:t>
            </a:r>
            <a:endParaRPr lang="fr-FR" sz="2000" b="1" i="1" dirty="0">
              <a:solidFill>
                <a:srgbClr val="CC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>
                <a:solidFill>
                  <a:srgbClr val="CC66FF"/>
                </a:solidFill>
              </a:rPr>
              <a:t>laid_back_atmosphere</a:t>
            </a:r>
            <a:endParaRPr lang="fr-FR" sz="2000" b="1" i="1" dirty="0">
              <a:solidFill>
                <a:srgbClr val="CC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cozy_feel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>
                <a:solidFill>
                  <a:srgbClr val="CC66FF"/>
                </a:solidFill>
              </a:rPr>
              <a:t>dim_light</a:t>
            </a:r>
            <a:endParaRPr lang="fr-FR" sz="2000" b="1" dirty="0">
              <a:solidFill>
                <a:srgbClr val="CC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>
                <a:solidFill>
                  <a:srgbClr val="CC66FF"/>
                </a:solidFill>
              </a:rPr>
              <a:t>very_casual</a:t>
            </a:r>
            <a:endParaRPr lang="fr-FR" sz="2000" b="1" i="1" dirty="0">
              <a:solidFill>
                <a:srgbClr val="CC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>
                <a:solidFill>
                  <a:srgbClr val="CC66FF"/>
                </a:solidFill>
              </a:rPr>
              <a:t>cozy_atmosphere</a:t>
            </a:r>
            <a:endParaRPr lang="fr-FR" sz="2000" b="1" i="1" dirty="0">
              <a:solidFill>
                <a:srgbClr val="CC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modern_decor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low_light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>
                <a:solidFill>
                  <a:srgbClr val="CC66FF"/>
                </a:solidFill>
              </a:rPr>
              <a:t>music_play_in_background</a:t>
            </a:r>
            <a:endParaRPr lang="fr-FR" sz="2000" b="1" i="1" dirty="0">
              <a:solidFill>
                <a:srgbClr val="CC66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79359" y="1221846"/>
            <a:ext cx="7135468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800080"/>
                </a:solidFill>
              </a:rPr>
              <a:t>garlic use on pizza </a:t>
            </a:r>
            <a:r>
              <a:rPr lang="en-US" sz="2800" b="1" u="sng" dirty="0" err="1">
                <a:solidFill>
                  <a:srgbClr val="800080"/>
                </a:solidFill>
              </a:rPr>
              <a:t>wa</a:t>
            </a:r>
            <a:r>
              <a:rPr lang="en-US" sz="2800" b="1" u="sng" dirty="0">
                <a:solidFill>
                  <a:srgbClr val="800080"/>
                </a:solidFill>
              </a:rPr>
              <a:t> tasty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sicilian</a:t>
            </a:r>
            <a:r>
              <a:rPr lang="en-US" sz="2400" dirty="0"/>
              <a:t> sauce </a:t>
            </a:r>
            <a:r>
              <a:rPr lang="en-US" sz="2400" dirty="0" err="1"/>
              <a:t>wa</a:t>
            </a:r>
            <a:r>
              <a:rPr lang="en-US" sz="2400" dirty="0"/>
              <a:t> tasty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pizza though </a:t>
            </a:r>
            <a:r>
              <a:rPr lang="en-US" sz="2400" dirty="0" err="1"/>
              <a:t>oi</a:t>
            </a:r>
            <a:r>
              <a:rPr lang="en-US" sz="2400" dirty="0"/>
              <a:t> so yummy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even marinara chicken sandwich </a:t>
            </a:r>
            <a:r>
              <a:rPr lang="en-US" sz="2400" dirty="0" err="1"/>
              <a:t>deliciou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eggplant parmesan </a:t>
            </a:r>
            <a:r>
              <a:rPr lang="en-US" sz="2400" dirty="0" err="1"/>
              <a:t>wa</a:t>
            </a:r>
            <a:r>
              <a:rPr lang="en-US" sz="2400" dirty="0"/>
              <a:t> </a:t>
            </a:r>
            <a:r>
              <a:rPr lang="en-US" sz="2400" dirty="0" err="1"/>
              <a:t>deliciou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crust on </a:t>
            </a:r>
            <a:r>
              <a:rPr lang="en-US" sz="2400" dirty="0" err="1"/>
              <a:t>frie</a:t>
            </a:r>
            <a:r>
              <a:rPr lang="en-US" sz="2400" dirty="0"/>
              <a:t> chicken </a:t>
            </a:r>
            <a:r>
              <a:rPr lang="en-US" sz="2400" dirty="0" err="1"/>
              <a:t>wa</a:t>
            </a:r>
            <a:r>
              <a:rPr lang="en-US" sz="2400" dirty="0"/>
              <a:t> real good though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very yummy !! their garlic cheese bread awesome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79359" y="4107539"/>
            <a:ext cx="695484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err="1">
                <a:solidFill>
                  <a:srgbClr val="800080"/>
                </a:solidFill>
              </a:rPr>
              <a:t>probab</a:t>
            </a:r>
            <a:r>
              <a:rPr lang="en-US" sz="2800" b="1" u="sng" dirty="0">
                <a:solidFill>
                  <a:srgbClr val="800080"/>
                </a:solidFill>
              </a:rPr>
              <a:t> one of worst meal </a:t>
            </a:r>
            <a:r>
              <a:rPr lang="en-US" sz="2800" b="1" u="sng" dirty="0" err="1">
                <a:solidFill>
                  <a:srgbClr val="800080"/>
                </a:solidFill>
              </a:rPr>
              <a:t>ive</a:t>
            </a:r>
            <a:r>
              <a:rPr lang="en-US" sz="2800" b="1" u="sng" dirty="0">
                <a:solidFill>
                  <a:srgbClr val="800080"/>
                </a:solidFill>
              </a:rPr>
              <a:t> ever had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wa</a:t>
            </a:r>
            <a:r>
              <a:rPr lang="en-US" sz="2400" dirty="0"/>
              <a:t> most disgust place at which </a:t>
            </a:r>
            <a:r>
              <a:rPr lang="en-US" sz="2400" dirty="0" err="1"/>
              <a:t>ive</a:t>
            </a:r>
            <a:r>
              <a:rPr lang="en-US" sz="2400" dirty="0"/>
              <a:t> ever eaten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most </a:t>
            </a:r>
            <a:r>
              <a:rPr lang="en-US" sz="2400" dirty="0" err="1"/>
              <a:t>unsatisfy</a:t>
            </a:r>
            <a:r>
              <a:rPr lang="en-US" sz="2400" dirty="0"/>
              <a:t> place </a:t>
            </a:r>
            <a:r>
              <a:rPr lang="en-US" sz="2400" dirty="0" err="1"/>
              <a:t>i</a:t>
            </a:r>
            <a:r>
              <a:rPr lang="en-US" sz="2400" dirty="0"/>
              <a:t> have ever eaten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absolute worst service </a:t>
            </a:r>
            <a:r>
              <a:rPr lang="en-US" sz="2400" dirty="0" err="1"/>
              <a:t>ive</a:t>
            </a:r>
            <a:r>
              <a:rPr lang="en-US" sz="2400" dirty="0"/>
              <a:t> ever receive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would never ever go back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never ever again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FB6F31-AC5D-FF40-8FB8-2135BE4FFCDB}"/>
              </a:ext>
            </a:extLst>
          </p:cNvPr>
          <p:cNvSpPr txBox="1">
            <a:spLocks/>
          </p:cNvSpPr>
          <p:nvPr/>
        </p:nvSpPr>
        <p:spPr>
          <a:xfrm>
            <a:off x="731086" y="78042"/>
            <a:ext cx="9993520" cy="87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C00000"/>
                </a:solidFill>
              </a:rPr>
              <a:t>SEMANTIC</a:t>
            </a: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b="0" dirty="0">
                <a:solidFill>
                  <a:schemeClr val="tx1"/>
                </a:solidFill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5521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7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Fisher vs. PCA for MNIST(5,6,8)</a:t>
            </a:r>
          </a:p>
        </p:txBody>
      </p:sp>
      <p:pic>
        <p:nvPicPr>
          <p:cNvPr id="5" name="Picture 4" descr="mnist-5-6-8-fisher-vs-pca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52" y="926425"/>
            <a:ext cx="11796347" cy="56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96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22319"/>
            <a:ext cx="11498350" cy="114300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Visualization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: I Don</a:t>
            </a:r>
            <a:r>
              <a:rPr lang="fr-FR" sz="4800" dirty="0">
                <a:latin typeface="Calibri Light" charset="0"/>
                <a:ea typeface="Calibri Light" charset="0"/>
                <a:cs typeface="Calibri Light" charset="0"/>
              </a:rPr>
              <a:t>’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 Know What I Don</a:t>
            </a:r>
            <a:r>
              <a:rPr lang="fr-FR" sz="4800" dirty="0">
                <a:latin typeface="Calibri Light" charset="0"/>
                <a:ea typeface="Calibri Light" charset="0"/>
                <a:cs typeface="Calibri Light" charset="0"/>
              </a:rPr>
              <a:t>’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 Know</a:t>
            </a:r>
          </a:p>
        </p:txBody>
      </p:sp>
      <p:pic>
        <p:nvPicPr>
          <p:cNvPr id="3" name="Picture 22" descr="sprec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984" y="1192213"/>
            <a:ext cx="3956931" cy="512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6" descr="srpmr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5820" y="1192213"/>
            <a:ext cx="3956931" cy="512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ssen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0801" y="1192213"/>
            <a:ext cx="3956931" cy="512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ltGray">
          <a:xfrm>
            <a:off x="7120231" y="1275343"/>
            <a:ext cx="927736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 dirty="0">
                <a:solidFill>
                  <a:srgbClr val="FFFF00"/>
                </a:solidFill>
              </a:rPr>
              <a:t>Revenue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ltGray">
          <a:xfrm>
            <a:off x="3163300" y="1275343"/>
            <a:ext cx="92964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 dirty="0">
                <a:solidFill>
                  <a:srgbClr val="FFFF00"/>
                </a:solidFill>
              </a:rPr>
              <a:t>Rating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ltGray">
          <a:xfrm>
            <a:off x="10859364" y="1275343"/>
            <a:ext cx="1356418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 anchorCtr="1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 dirty="0">
                <a:solidFill>
                  <a:srgbClr val="FFFF00"/>
                </a:solidFill>
              </a:rPr>
              <a:t>Attrition</a:t>
            </a:r>
          </a:p>
        </p:txBody>
      </p:sp>
    </p:spTree>
    <p:extLst>
      <p:ext uri="{BB962C8B-B14F-4D97-AF65-F5344CB8AC3E}">
        <p14:creationId xmlns:p14="http://schemas.microsoft.com/office/powerpoint/2010/main" val="13498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1394" name="Picture 2" descr="tmaxop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3381" y="3889375"/>
            <a:ext cx="3518536" cy="2703514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1395" name="Rectangle 3"/>
          <p:cNvSpPr>
            <a:spLocks noGrp="1" noChangeArrowheads="1"/>
          </p:cNvSpPr>
          <p:nvPr>
            <p:ph type="title"/>
          </p:nvPr>
        </p:nvSpPr>
        <p:spPr>
          <a:xfrm>
            <a:off x="355599" y="-4575"/>
            <a:ext cx="1149835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Are there really two groups or more?</a:t>
            </a:r>
          </a:p>
        </p:txBody>
      </p:sp>
      <p:pic>
        <p:nvPicPr>
          <p:cNvPr id="2491397" name="Picture 5" descr="Den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236" y="1184275"/>
            <a:ext cx="3518534" cy="2665414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1398" name="Text Box 6"/>
          <p:cNvSpPr txBox="1">
            <a:spLocks noChangeArrowheads="1"/>
          </p:cNvSpPr>
          <p:nvPr/>
        </p:nvSpPr>
        <p:spPr bwMode="ltGray">
          <a:xfrm>
            <a:off x="3368051" y="1228726"/>
            <a:ext cx="89535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>
                <a:solidFill>
                  <a:srgbClr val="FFFF00"/>
                </a:solidFill>
              </a:rPr>
              <a:t>Density</a:t>
            </a:r>
          </a:p>
        </p:txBody>
      </p:sp>
      <p:pic>
        <p:nvPicPr>
          <p:cNvPr id="2491399" name="Picture 7" descr="tnmrtgtl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9560" y="1136649"/>
            <a:ext cx="3518536" cy="2703514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FFCC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1400" name="Text Box 8"/>
          <p:cNvSpPr txBox="1">
            <a:spLocks noChangeArrowheads="1"/>
          </p:cNvSpPr>
          <p:nvPr/>
        </p:nvSpPr>
        <p:spPr bwMode="ltGray">
          <a:xfrm>
            <a:off x="10079367" y="1177927"/>
            <a:ext cx="126873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>
                <a:solidFill>
                  <a:srgbClr val="FFFF00"/>
                </a:solidFill>
              </a:rPr>
              <a:t># Mortgages</a:t>
            </a:r>
          </a:p>
        </p:txBody>
      </p:sp>
      <p:sp>
        <p:nvSpPr>
          <p:cNvPr id="2491401" name="Text Box 9"/>
          <p:cNvSpPr txBox="1">
            <a:spLocks noChangeArrowheads="1"/>
          </p:cNvSpPr>
          <p:nvPr/>
        </p:nvSpPr>
        <p:spPr bwMode="ltGray">
          <a:xfrm>
            <a:off x="10311777" y="3919539"/>
            <a:ext cx="1068704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>
                <a:solidFill>
                  <a:srgbClr val="FFFF00"/>
                </a:solidFill>
              </a:rPr>
              <a:t>Age of CB</a:t>
            </a:r>
          </a:p>
        </p:txBody>
      </p:sp>
      <p:pic>
        <p:nvPicPr>
          <p:cNvPr id="2491402" name="Picture 10" descr="mchr5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1981" y="3887788"/>
            <a:ext cx="3518536" cy="2703512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1403" name="Text Box 11"/>
          <p:cNvSpPr txBox="1">
            <a:spLocks noChangeArrowheads="1"/>
          </p:cNvSpPr>
          <p:nvPr/>
        </p:nvSpPr>
        <p:spPr bwMode="ltGray">
          <a:xfrm>
            <a:off x="6757036" y="3938587"/>
            <a:ext cx="1074420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>
                <a:solidFill>
                  <a:srgbClr val="FFFF00"/>
                </a:solidFill>
              </a:rPr>
              <a:t>%Pay/Bal</a:t>
            </a:r>
          </a:p>
        </p:txBody>
      </p:sp>
      <p:sp>
        <p:nvSpPr>
          <p:cNvPr id="2491404" name="Oval 12"/>
          <p:cNvSpPr>
            <a:spLocks noChangeArrowheads="1"/>
          </p:cNvSpPr>
          <p:nvPr/>
        </p:nvSpPr>
        <p:spPr bwMode="ltGray">
          <a:xfrm>
            <a:off x="712472" y="1382715"/>
            <a:ext cx="979170" cy="912812"/>
          </a:xfrm>
          <a:prstGeom prst="ellips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60"/>
          </a:p>
        </p:txBody>
      </p:sp>
      <p:sp>
        <p:nvSpPr>
          <p:cNvPr id="2491406" name="Oval 14"/>
          <p:cNvSpPr>
            <a:spLocks noChangeArrowheads="1"/>
          </p:cNvSpPr>
          <p:nvPr/>
        </p:nvSpPr>
        <p:spPr bwMode="ltGray">
          <a:xfrm rot="-3301718">
            <a:off x="7905598" y="1427962"/>
            <a:ext cx="503237" cy="361950"/>
          </a:xfrm>
          <a:prstGeom prst="ellips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60"/>
          </a:p>
        </p:txBody>
      </p:sp>
      <p:sp>
        <p:nvSpPr>
          <p:cNvPr id="2491408" name="Oval 16"/>
          <p:cNvSpPr>
            <a:spLocks noChangeArrowheads="1"/>
          </p:cNvSpPr>
          <p:nvPr/>
        </p:nvSpPr>
        <p:spPr bwMode="ltGray">
          <a:xfrm>
            <a:off x="8452486" y="1676404"/>
            <a:ext cx="800100" cy="427038"/>
          </a:xfrm>
          <a:prstGeom prst="ellips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60"/>
          </a:p>
        </p:txBody>
      </p:sp>
      <p:sp>
        <p:nvSpPr>
          <p:cNvPr id="2491418" name="Text Box 26"/>
          <p:cNvSpPr txBox="1">
            <a:spLocks noChangeArrowheads="1"/>
          </p:cNvSpPr>
          <p:nvPr/>
        </p:nvSpPr>
        <p:spPr bwMode="ltGray">
          <a:xfrm>
            <a:off x="5123078" y="1288320"/>
            <a:ext cx="1512633" cy="651668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2800" dirty="0"/>
              <a:t>RETIRED</a:t>
            </a:r>
          </a:p>
        </p:txBody>
      </p:sp>
      <p:cxnSp>
        <p:nvCxnSpPr>
          <p:cNvPr id="2491421" name="AutoShape 29"/>
          <p:cNvCxnSpPr>
            <a:cxnSpLocks noChangeShapeType="1"/>
            <a:stCxn id="2491418" idx="3"/>
          </p:cNvCxnSpPr>
          <p:nvPr/>
        </p:nvCxnSpPr>
        <p:spPr bwMode="ltGray">
          <a:xfrm>
            <a:off x="6635711" y="1614154"/>
            <a:ext cx="1289249" cy="11052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91422" name="Text Box 30"/>
          <p:cNvSpPr txBox="1">
            <a:spLocks noChangeArrowheads="1"/>
          </p:cNvSpPr>
          <p:nvPr/>
        </p:nvSpPr>
        <p:spPr bwMode="ltGray">
          <a:xfrm>
            <a:off x="4736521" y="2562956"/>
            <a:ext cx="2615383" cy="954107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2800" dirty="0"/>
              <a:t>FRESH COLLEGE GRADS</a:t>
            </a:r>
          </a:p>
        </p:txBody>
      </p:sp>
      <p:cxnSp>
        <p:nvCxnSpPr>
          <p:cNvPr id="2491424" name="AutoShape 32"/>
          <p:cNvCxnSpPr>
            <a:cxnSpLocks noChangeShapeType="1"/>
            <a:stCxn id="2491422" idx="3"/>
            <a:endCxn id="2491408" idx="3"/>
          </p:cNvCxnSpPr>
          <p:nvPr/>
        </p:nvCxnSpPr>
        <p:spPr bwMode="ltGray">
          <a:xfrm flipV="1">
            <a:off x="7351904" y="2040904"/>
            <a:ext cx="1217754" cy="999106"/>
          </a:xfrm>
          <a:prstGeom prst="straightConnector1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491426" name="Picture 34" descr="tfrctrv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61" y="3902075"/>
            <a:ext cx="3518536" cy="2703514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1427" name="Text Box 35"/>
          <p:cNvSpPr txBox="1">
            <a:spLocks noChangeArrowheads="1"/>
          </p:cNvSpPr>
          <p:nvPr/>
        </p:nvSpPr>
        <p:spPr bwMode="ltGray">
          <a:xfrm>
            <a:off x="2535567" y="3944939"/>
            <a:ext cx="1693544" cy="25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680" b="1">
                <a:solidFill>
                  <a:srgbClr val="FFFF00"/>
                </a:solidFill>
              </a:rPr>
              <a:t>Bankcard Utilzn.</a:t>
            </a:r>
          </a:p>
        </p:txBody>
      </p:sp>
      <p:sp>
        <p:nvSpPr>
          <p:cNvPr id="2491434" name="Oval 42"/>
          <p:cNvSpPr>
            <a:spLocks noChangeArrowheads="1"/>
          </p:cNvSpPr>
          <p:nvPr/>
        </p:nvSpPr>
        <p:spPr bwMode="ltGray">
          <a:xfrm rot="-3301718">
            <a:off x="7913218" y="4177513"/>
            <a:ext cx="503237" cy="361950"/>
          </a:xfrm>
          <a:prstGeom prst="ellips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60"/>
          </a:p>
        </p:txBody>
      </p:sp>
      <p:sp>
        <p:nvSpPr>
          <p:cNvPr id="2491435" name="Oval 43"/>
          <p:cNvSpPr>
            <a:spLocks noChangeArrowheads="1"/>
          </p:cNvSpPr>
          <p:nvPr/>
        </p:nvSpPr>
        <p:spPr bwMode="ltGray">
          <a:xfrm rot="-3301718">
            <a:off x="4457548" y="4093375"/>
            <a:ext cx="503238" cy="361950"/>
          </a:xfrm>
          <a:prstGeom prst="ellips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60"/>
          </a:p>
        </p:txBody>
      </p:sp>
      <p:sp>
        <p:nvSpPr>
          <p:cNvPr id="2491436" name="Oval 44"/>
          <p:cNvSpPr>
            <a:spLocks noChangeArrowheads="1"/>
          </p:cNvSpPr>
          <p:nvPr/>
        </p:nvSpPr>
        <p:spPr bwMode="ltGray">
          <a:xfrm rot="-3301718">
            <a:off x="832333" y="4118774"/>
            <a:ext cx="503238" cy="361950"/>
          </a:xfrm>
          <a:prstGeom prst="ellipse">
            <a:avLst/>
          </a:prstGeom>
          <a:noFill/>
          <a:ln w="22225">
            <a:solidFill>
              <a:srgbClr val="00FF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2064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9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9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9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9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9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9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9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9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9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9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9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9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9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9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9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1400" grpId="0"/>
      <p:bldP spid="2491401" grpId="0"/>
      <p:bldP spid="2491401" grpId="1"/>
      <p:bldP spid="2491403" grpId="0"/>
      <p:bldP spid="2491406" grpId="0" animBg="1"/>
      <p:bldP spid="2491408" grpId="0" animBg="1"/>
      <p:bldP spid="2491418" grpId="0" animBg="1"/>
      <p:bldP spid="2491422" grpId="0" animBg="1"/>
      <p:bldP spid="2491427" grpId="0"/>
      <p:bldP spid="2491434" grpId="0" animBg="1"/>
      <p:bldP spid="2491435" grpId="0" animBg="1"/>
      <p:bldP spid="24914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4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548640" tIns="0" rIns="45720" bIns="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Did We Really Make the Right Decision?</a:t>
            </a:r>
          </a:p>
        </p:txBody>
      </p:sp>
      <p:pic>
        <p:nvPicPr>
          <p:cNvPr id="2493443" name="Picture 3" descr="Density+clus16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188" y="1506176"/>
            <a:ext cx="5210176" cy="4570414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3445" name="Text Box 5"/>
          <p:cNvSpPr txBox="1">
            <a:spLocks noChangeArrowheads="1"/>
          </p:cNvSpPr>
          <p:nvPr/>
        </p:nvSpPr>
        <p:spPr bwMode="ltGray">
          <a:xfrm>
            <a:off x="4310453" y="1576026"/>
            <a:ext cx="1120140" cy="29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920" b="1" dirty="0">
                <a:solidFill>
                  <a:srgbClr val="FFFF00"/>
                </a:solidFill>
              </a:rPr>
              <a:t>Density</a:t>
            </a:r>
          </a:p>
        </p:txBody>
      </p:sp>
      <p:sp>
        <p:nvSpPr>
          <p:cNvPr id="2493447" name="Text Box 7"/>
          <p:cNvSpPr txBox="1">
            <a:spLocks noChangeArrowheads="1"/>
          </p:cNvSpPr>
          <p:nvPr/>
        </p:nvSpPr>
        <p:spPr bwMode="ltGray">
          <a:xfrm>
            <a:off x="2838199" y="4070316"/>
            <a:ext cx="234314" cy="2215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/>
          <a:p>
            <a:pPr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440" b="1">
                <a:solidFill>
                  <a:schemeClr val="bg1"/>
                </a:solidFill>
                <a:latin typeface="Arial Narrow" charset="0"/>
              </a:rPr>
              <a:t>A</a:t>
            </a:r>
          </a:p>
        </p:txBody>
      </p:sp>
      <p:sp>
        <p:nvSpPr>
          <p:cNvPr id="2493448" name="Text Box 8"/>
          <p:cNvSpPr txBox="1">
            <a:spLocks noChangeArrowheads="1"/>
          </p:cNvSpPr>
          <p:nvPr/>
        </p:nvSpPr>
        <p:spPr bwMode="ltGray">
          <a:xfrm>
            <a:off x="3461579" y="4814235"/>
            <a:ext cx="220980" cy="221599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440" b="1">
                <a:latin typeface="Arial Narrow" charset="0"/>
              </a:rPr>
              <a:t>B</a:t>
            </a:r>
          </a:p>
        </p:txBody>
      </p:sp>
      <p:sp>
        <p:nvSpPr>
          <p:cNvPr id="2493451" name="Text Box 11"/>
          <p:cNvSpPr txBox="1">
            <a:spLocks noChangeArrowheads="1"/>
          </p:cNvSpPr>
          <p:nvPr/>
        </p:nvSpPr>
        <p:spPr bwMode="ltGray">
          <a:xfrm>
            <a:off x="3946877" y="5035834"/>
            <a:ext cx="220980" cy="22159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440" b="1">
                <a:latin typeface="Arial Narrow" charset="0"/>
              </a:rPr>
              <a:t>C</a:t>
            </a:r>
          </a:p>
        </p:txBody>
      </p:sp>
      <p:sp>
        <p:nvSpPr>
          <p:cNvPr id="2493452" name="Text Box 12"/>
          <p:cNvSpPr txBox="1">
            <a:spLocks noChangeArrowheads="1"/>
          </p:cNvSpPr>
          <p:nvPr/>
        </p:nvSpPr>
        <p:spPr bwMode="ltGray">
          <a:xfrm>
            <a:off x="3461579" y="5460597"/>
            <a:ext cx="220980" cy="221599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  <a:buClr>
                <a:srgbClr val="B2B2B2"/>
              </a:buClr>
              <a:buSzPct val="75000"/>
              <a:buFont typeface="Wingdings" charset="0"/>
              <a:buNone/>
            </a:pPr>
            <a:r>
              <a:rPr lang="en-US" sz="1440" b="1">
                <a:latin typeface="Arial Narrow" charset="0"/>
              </a:rPr>
              <a:t>D</a:t>
            </a:r>
          </a:p>
        </p:txBody>
      </p:sp>
      <p:grpSp>
        <p:nvGrpSpPr>
          <p:cNvPr id="2493458" name="Group 18"/>
          <p:cNvGrpSpPr>
            <a:grpSpLocks/>
          </p:cNvGrpSpPr>
          <p:nvPr/>
        </p:nvGrpSpPr>
        <p:grpSpPr bwMode="auto">
          <a:xfrm>
            <a:off x="6475961" y="1506176"/>
            <a:ext cx="5210174" cy="4591050"/>
            <a:chOff x="2919" y="1035"/>
            <a:chExt cx="2735" cy="2892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493444" name="Picture 4" descr="Density+clus9"/>
            <p:cNvPicPr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" y="1035"/>
              <a:ext cx="2735" cy="2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93446" name="Text Box 6"/>
            <p:cNvSpPr txBox="1">
              <a:spLocks noChangeArrowheads="1"/>
            </p:cNvSpPr>
            <p:nvPr/>
          </p:nvSpPr>
          <p:spPr bwMode="ltGray">
            <a:xfrm>
              <a:off x="4993" y="1079"/>
              <a:ext cx="588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B2B2B2"/>
                </a:buClr>
                <a:buSzPct val="75000"/>
                <a:buFont typeface="Wingdings" charset="0"/>
                <a:buNone/>
              </a:pPr>
              <a:r>
                <a:rPr lang="en-US" sz="1920" b="1">
                  <a:solidFill>
                    <a:srgbClr val="FFFF00"/>
                  </a:solidFill>
                </a:rPr>
                <a:t>Density</a:t>
              </a:r>
            </a:p>
          </p:txBody>
        </p:sp>
        <p:sp>
          <p:nvSpPr>
            <p:cNvPr id="2493453" name="Text Box 13"/>
            <p:cNvSpPr txBox="1">
              <a:spLocks noChangeArrowheads="1"/>
            </p:cNvSpPr>
            <p:nvPr/>
          </p:nvSpPr>
          <p:spPr bwMode="ltGray">
            <a:xfrm>
              <a:off x="4091" y="2438"/>
              <a:ext cx="123" cy="1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 anchor="ctr" anchorCtr="1">
              <a:spAutoFit/>
            </a:bodyPr>
            <a:lstStyle/>
            <a:p>
              <a:pPr>
                <a:spcBef>
                  <a:spcPct val="50000"/>
                </a:spcBef>
                <a:buClr>
                  <a:srgbClr val="B2B2B2"/>
                </a:buClr>
                <a:buSzPct val="75000"/>
                <a:buFont typeface="Wingdings" charset="0"/>
                <a:buNone/>
              </a:pPr>
              <a:r>
                <a:rPr lang="en-US" sz="1440" b="1">
                  <a:solidFill>
                    <a:schemeClr val="bg1"/>
                  </a:solidFill>
                  <a:latin typeface="Arial Narrow" charset="0"/>
                </a:rPr>
                <a:t>A</a:t>
              </a:r>
            </a:p>
          </p:txBody>
        </p:sp>
        <p:sp>
          <p:nvSpPr>
            <p:cNvPr id="2493454" name="Text Box 14"/>
            <p:cNvSpPr txBox="1">
              <a:spLocks noChangeArrowheads="1"/>
            </p:cNvSpPr>
            <p:nvPr/>
          </p:nvSpPr>
          <p:spPr bwMode="ltGray">
            <a:xfrm>
              <a:off x="3980" y="2423"/>
              <a:ext cx="116" cy="140"/>
            </a:xfrm>
            <a:prstGeom prst="rect">
              <a:avLst/>
            </a:prstGeom>
            <a:solidFill>
              <a:srgbClr val="99CC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B2B2B2"/>
                </a:buClr>
                <a:buSzPct val="75000"/>
                <a:buFont typeface="Wingdings" charset="0"/>
                <a:buNone/>
              </a:pPr>
              <a:r>
                <a:rPr lang="en-US" sz="1440" b="1">
                  <a:latin typeface="Arial Narrow" charset="0"/>
                </a:rPr>
                <a:t>B</a:t>
              </a:r>
            </a:p>
          </p:txBody>
        </p:sp>
        <p:sp>
          <p:nvSpPr>
            <p:cNvPr id="2493455" name="Text Box 15"/>
            <p:cNvSpPr txBox="1">
              <a:spLocks noChangeArrowheads="1"/>
            </p:cNvSpPr>
            <p:nvPr/>
          </p:nvSpPr>
          <p:spPr bwMode="ltGray">
            <a:xfrm>
              <a:off x="3748" y="2204"/>
              <a:ext cx="116" cy="14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B2B2B2"/>
                </a:buClr>
                <a:buSzPct val="75000"/>
                <a:buFont typeface="Wingdings" charset="0"/>
                <a:buNone/>
              </a:pPr>
              <a:r>
                <a:rPr lang="en-US" sz="1440" b="1">
                  <a:latin typeface="Arial Narrow" charset="0"/>
                </a:rPr>
                <a:t>C</a:t>
              </a:r>
            </a:p>
          </p:txBody>
        </p:sp>
        <p:sp>
          <p:nvSpPr>
            <p:cNvPr id="2493456" name="Text Box 16"/>
            <p:cNvSpPr txBox="1">
              <a:spLocks noChangeArrowheads="1"/>
            </p:cNvSpPr>
            <p:nvPr/>
          </p:nvSpPr>
          <p:spPr bwMode="ltGray">
            <a:xfrm>
              <a:off x="3628" y="2196"/>
              <a:ext cx="116" cy="14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  <a:buClr>
                  <a:srgbClr val="B2B2B2"/>
                </a:buClr>
                <a:buSzPct val="75000"/>
                <a:buFont typeface="Wingdings" charset="0"/>
                <a:buNone/>
              </a:pPr>
              <a:r>
                <a:rPr lang="en-US" sz="1440" b="1">
                  <a:latin typeface="Arial Narrow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5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9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9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3445" grpId="0"/>
      <p:bldP spid="2493447" grpId="0" animBg="1"/>
      <p:bldP spid="2493448" grpId="0" animBg="1"/>
      <p:bldP spid="2493451" grpId="0" animBg="1"/>
      <p:bldP spid="249345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4258" name="Picture 2" descr="cluster_3"/>
          <p:cNvPicPr preferRelativeResize="0">
            <a:picLocks noChangeAspect="1" noChangeArrowheads="1"/>
          </p:cNvPicPr>
          <p:nvPr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0" t="16853" r="18704" b="21761"/>
          <a:stretch>
            <a:fillRect/>
          </a:stretch>
        </p:blipFill>
        <p:spPr bwMode="auto">
          <a:xfrm>
            <a:off x="1802130" y="1216027"/>
            <a:ext cx="7955280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hlink">
                    <a:alpha val="16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24268" name="Group 12"/>
          <p:cNvGraphicFramePr>
            <a:graphicFrameLocks noGrp="1"/>
          </p:cNvGraphicFramePr>
          <p:nvPr>
            <p:extLst/>
          </p:nvPr>
        </p:nvGraphicFramePr>
        <p:xfrm>
          <a:off x="982026" y="175639"/>
          <a:ext cx="1027862" cy="124358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027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DRAMA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COMEDY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SCI FICTION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24285" name="Group 29"/>
          <p:cNvGraphicFramePr>
            <a:graphicFrameLocks noGrp="1"/>
          </p:cNvGraphicFramePr>
          <p:nvPr>
            <p:extLst/>
          </p:nvPr>
        </p:nvGraphicFramePr>
        <p:xfrm>
          <a:off x="760966" y="1670535"/>
          <a:ext cx="1061084" cy="217627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061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TELEVISION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DRAMA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COMEDY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ANIME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ROCK/POP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FAMILY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424314" name="Line 58"/>
          <p:cNvSpPr>
            <a:spLocks noChangeShapeType="1"/>
          </p:cNvSpPr>
          <p:nvPr/>
        </p:nvSpPr>
        <p:spPr bwMode="ltGray">
          <a:xfrm flipV="1">
            <a:off x="1822050" y="1597025"/>
            <a:ext cx="1342161" cy="9413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graphicFrame>
        <p:nvGraphicFramePr>
          <p:cNvPr id="3424315" name="Group 59"/>
          <p:cNvGraphicFramePr>
            <a:graphicFrameLocks noGrp="1"/>
          </p:cNvGraphicFramePr>
          <p:nvPr>
            <p:extLst/>
          </p:nvPr>
        </p:nvGraphicFramePr>
        <p:xfrm>
          <a:off x="3746603" y="768191"/>
          <a:ext cx="1848914" cy="15544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84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SOFTWARE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HARDWARE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CONTROLLERS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MISC.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XBOX PLATINUM HITS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24329" name="Group 73"/>
          <p:cNvGraphicFramePr>
            <a:graphicFrameLocks noGrp="1"/>
          </p:cNvGraphicFramePr>
          <p:nvPr>
            <p:extLst/>
          </p:nvPr>
        </p:nvGraphicFramePr>
        <p:xfrm>
          <a:off x="5636900" y="1060799"/>
          <a:ext cx="2236693" cy="155448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236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SOFTWARE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HARDWARE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CONTROLLERS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MEMORY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GAMECUBE MISC.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24343" name="Group 87"/>
          <p:cNvGraphicFramePr>
            <a:graphicFrameLocks noGrp="1"/>
          </p:cNvGraphicFramePr>
          <p:nvPr>
            <p:extLst/>
          </p:nvPr>
        </p:nvGraphicFramePr>
        <p:xfrm>
          <a:off x="2051686" y="3057492"/>
          <a:ext cx="2076450" cy="1865376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SOFTWA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PS2 GREATEST HITS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HARDWR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MEMORY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MISCEL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PLAYSTATION 2 CONTRO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24359" name="Line 103"/>
          <p:cNvSpPr>
            <a:spLocks noChangeShapeType="1"/>
          </p:cNvSpPr>
          <p:nvPr/>
        </p:nvSpPr>
        <p:spPr bwMode="ltGray">
          <a:xfrm flipV="1">
            <a:off x="4128135" y="2936906"/>
            <a:ext cx="249556" cy="350807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24360" name="Line 104"/>
          <p:cNvSpPr>
            <a:spLocks noChangeShapeType="1"/>
          </p:cNvSpPr>
          <p:nvPr/>
        </p:nvSpPr>
        <p:spPr bwMode="ltGray">
          <a:xfrm>
            <a:off x="4671060" y="2322672"/>
            <a:ext cx="0" cy="406244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24361" name="Line 105"/>
          <p:cNvSpPr>
            <a:spLocks noChangeShapeType="1"/>
          </p:cNvSpPr>
          <p:nvPr/>
        </p:nvSpPr>
        <p:spPr bwMode="ltGray">
          <a:xfrm flipH="1">
            <a:off x="4785364" y="2538413"/>
            <a:ext cx="851536" cy="45085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graphicFrame>
        <p:nvGraphicFramePr>
          <p:cNvPr id="3424362" name="Group 106"/>
          <p:cNvGraphicFramePr>
            <a:graphicFrameLocks noGrp="1"/>
          </p:cNvGraphicFramePr>
          <p:nvPr>
            <p:extLst/>
          </p:nvPr>
        </p:nvGraphicFramePr>
        <p:xfrm>
          <a:off x="4351707" y="4790251"/>
          <a:ext cx="1868806" cy="186537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68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MAJOR APPL. ACCESS</a:t>
                      </a: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ELECTRIC DRYERS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WASHER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SIDE BY SIDE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ELECTRIC RANGES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TOP MOUNT REFRIG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424378" name="Group 122"/>
          <p:cNvGraphicFramePr>
            <a:graphicFrameLocks noGrp="1"/>
          </p:cNvGraphicFramePr>
          <p:nvPr>
            <p:extLst/>
          </p:nvPr>
        </p:nvGraphicFramePr>
        <p:xfrm>
          <a:off x="6509346" y="4491800"/>
          <a:ext cx="1814288" cy="217627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1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DISHWASHER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TOP MOUNT REFRIG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DISHWASHER INSTALL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MAJOR APPL. ACCESS.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GAS RANGES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ELECTRIC RANGES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ICEMAKERS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24398" name="Group 142"/>
          <p:cNvGraphicFramePr>
            <a:graphicFrameLocks noGrp="1"/>
          </p:cNvGraphicFramePr>
          <p:nvPr>
            <p:extLst/>
          </p:nvPr>
        </p:nvGraphicFramePr>
        <p:xfrm>
          <a:off x="8292465" y="1550954"/>
          <a:ext cx="2047338" cy="124358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4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MEMORY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INTERNAL HARD DRIVES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GRAPHICS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PC COMPONENTS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24410" name="Group 154"/>
          <p:cNvGraphicFramePr>
            <a:graphicFrameLocks noGrp="1"/>
          </p:cNvGraphicFramePr>
          <p:nvPr>
            <p:extLst/>
          </p:nvPr>
        </p:nvGraphicFramePr>
        <p:xfrm>
          <a:off x="8839205" y="3298667"/>
          <a:ext cx="2010305" cy="155448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01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LCD MONITORS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CPU'S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INK JET PRINTERS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CABLES/CONNECTORS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MULIFUNCTION PRINTER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4864" marR="54864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24424" name="Line 168"/>
          <p:cNvSpPr>
            <a:spLocks noChangeShapeType="1"/>
          </p:cNvSpPr>
          <p:nvPr/>
        </p:nvSpPr>
        <p:spPr bwMode="ltGray">
          <a:xfrm flipH="1">
            <a:off x="8039100" y="2794539"/>
            <a:ext cx="408209" cy="958314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24425" name="Line 169"/>
          <p:cNvSpPr>
            <a:spLocks noChangeShapeType="1"/>
          </p:cNvSpPr>
          <p:nvPr/>
        </p:nvSpPr>
        <p:spPr bwMode="ltGray">
          <a:xfrm flipH="1">
            <a:off x="8210554" y="3933826"/>
            <a:ext cx="628650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24426" name="Line 170"/>
          <p:cNvSpPr>
            <a:spLocks noChangeShapeType="1"/>
          </p:cNvSpPr>
          <p:nvPr/>
        </p:nvSpPr>
        <p:spPr bwMode="ltGray">
          <a:xfrm flipV="1">
            <a:off x="5364480" y="4491801"/>
            <a:ext cx="365760" cy="2984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24427" name="Line 171"/>
          <p:cNvSpPr>
            <a:spLocks noChangeShapeType="1"/>
          </p:cNvSpPr>
          <p:nvPr/>
        </p:nvSpPr>
        <p:spPr bwMode="ltGray">
          <a:xfrm flipH="1" flipV="1">
            <a:off x="6177916" y="4557713"/>
            <a:ext cx="331429" cy="3651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  <p:sp>
        <p:nvSpPr>
          <p:cNvPr id="3424428" name="Line 172"/>
          <p:cNvSpPr>
            <a:spLocks noChangeShapeType="1"/>
          </p:cNvSpPr>
          <p:nvPr/>
        </p:nvSpPr>
        <p:spPr bwMode="ltGray">
          <a:xfrm>
            <a:off x="2009889" y="768192"/>
            <a:ext cx="630442" cy="6510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defTabSz="548640"/>
            <a:endParaRPr lang="en-US" sz="216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45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4314" grpId="0" animBg="1"/>
      <p:bldP spid="3424359" grpId="0" animBg="1"/>
      <p:bldP spid="3424360" grpId="0" animBg="1"/>
      <p:bldP spid="3424361" grpId="0" animBg="1"/>
      <p:bldP spid="3424424" grpId="0" animBg="1"/>
      <p:bldP spid="3424425" grpId="0" animBg="1"/>
      <p:bldP spid="3424426" grpId="0" animBg="1"/>
      <p:bldP spid="3424427" grpId="0" animBg="1"/>
      <p:bldP spid="34244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30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0" y="0"/>
            <a:ext cx="12192000" cy="104887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From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Insights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Decisions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!</a:t>
            </a:r>
          </a:p>
        </p:txBody>
      </p:sp>
      <p:pic>
        <p:nvPicPr>
          <p:cNvPr id="3426307" name="Picture 3" descr="sto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7" t="17778" r="18735" b="20889"/>
          <a:stretch>
            <a:fillRect/>
          </a:stretch>
        </p:blipFill>
        <p:spPr bwMode="gray">
          <a:xfrm>
            <a:off x="6290314" y="1579563"/>
            <a:ext cx="4958716" cy="4059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26308" name="Picture 4" descr="stor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5" t="17000" r="18817" b="20778"/>
          <a:stretch>
            <a:fillRect/>
          </a:stretch>
        </p:blipFill>
        <p:spPr bwMode="gray">
          <a:xfrm>
            <a:off x="969646" y="1579563"/>
            <a:ext cx="4960620" cy="4059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6309" name="Text Box 5"/>
          <p:cNvSpPr txBox="1">
            <a:spLocks noChangeArrowheads="1"/>
          </p:cNvSpPr>
          <p:nvPr/>
        </p:nvSpPr>
        <p:spPr bwMode="gray">
          <a:xfrm>
            <a:off x="4663288" y="1684911"/>
            <a:ext cx="1194149" cy="441682"/>
          </a:xfrm>
          <a:prstGeom prst="rect">
            <a:avLst/>
          </a:prstGeom>
          <a:solidFill>
            <a:srgbClr val="ADA479">
              <a:alpha val="42999"/>
            </a:srgbClr>
          </a:solidFill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317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224" tIns="54113" rIns="108224" bIns="54113">
            <a:spAutoFit/>
          </a:bodyPr>
          <a:lstStyle>
            <a:lvl1pPr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5085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0170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5255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0340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60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178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750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322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160" b="1" dirty="0">
                <a:solidFill>
                  <a:prstClr val="black"/>
                </a:solidFill>
                <a:latin typeface="Arial" charset="0"/>
              </a:rPr>
              <a:t>Store A</a:t>
            </a:r>
          </a:p>
        </p:txBody>
      </p:sp>
      <p:sp>
        <p:nvSpPr>
          <p:cNvPr id="3426310" name="Text Box 6"/>
          <p:cNvSpPr txBox="1">
            <a:spLocks noChangeArrowheads="1"/>
          </p:cNvSpPr>
          <p:nvPr/>
        </p:nvSpPr>
        <p:spPr bwMode="gray">
          <a:xfrm>
            <a:off x="9969710" y="1669393"/>
            <a:ext cx="1204408" cy="441682"/>
          </a:xfrm>
          <a:prstGeom prst="rect">
            <a:avLst/>
          </a:prstGeom>
          <a:solidFill>
            <a:srgbClr val="ADA479">
              <a:alpha val="42999"/>
            </a:srgbClr>
          </a:solidFill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1240B29-F687-4f45-9708-019B960494DF}">
              <a14:hiddenLine xmlns="" xmlns:a14="http://schemas.microsoft.com/office/drawing/2010/main" w="317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224" tIns="54113" rIns="108224" bIns="54113">
            <a:spAutoFit/>
          </a:bodyPr>
          <a:lstStyle>
            <a:lvl1pPr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5085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0170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5255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0340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60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178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750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322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160" b="1" dirty="0">
                <a:solidFill>
                  <a:prstClr val="black"/>
                </a:solidFill>
                <a:latin typeface="Arial" charset="0"/>
              </a:rPr>
              <a:t>Store B</a:t>
            </a:r>
          </a:p>
        </p:txBody>
      </p:sp>
      <p:sp>
        <p:nvSpPr>
          <p:cNvPr id="3426311" name="Text Box 7"/>
          <p:cNvSpPr txBox="1">
            <a:spLocks noChangeArrowheads="1"/>
          </p:cNvSpPr>
          <p:nvPr/>
        </p:nvSpPr>
        <p:spPr bwMode="gray">
          <a:xfrm>
            <a:off x="987794" y="5989320"/>
            <a:ext cx="10176416" cy="40474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8224" tIns="54113" rIns="108224" bIns="54113">
            <a:spAutoFit/>
          </a:bodyPr>
          <a:lstStyle>
            <a:lvl1pPr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5085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0170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35255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803400" algn="l" defTabSz="9017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2606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7178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1750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632200" defTabSz="901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920" b="1">
                <a:solidFill>
                  <a:prstClr val="white"/>
                </a:solidFill>
                <a:latin typeface="Arial" charset="0"/>
              </a:rPr>
              <a:t>Stores of the same national electronics retailer vary dramatically in the segment view</a:t>
            </a:r>
          </a:p>
        </p:txBody>
      </p:sp>
    </p:spTree>
    <p:extLst>
      <p:ext uri="{BB962C8B-B14F-4D97-AF65-F5344CB8AC3E}">
        <p14:creationId xmlns:p14="http://schemas.microsoft.com/office/powerpoint/2010/main" val="36183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Feature </a:t>
            </a:r>
            <a:r>
              <a:rPr lang="en-US" sz="6600" b="1" dirty="0">
                <a:solidFill>
                  <a:srgbClr val="C00000"/>
                </a:solidFill>
              </a:rPr>
              <a:t>ENGINEERING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477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18587" y="1488650"/>
            <a:ext cx="1706689" cy="6400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1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39714" y="1488650"/>
            <a:ext cx="1554480" cy="6400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1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9714" y="2907382"/>
            <a:ext cx="1554480" cy="6400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1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87711" y="4380593"/>
            <a:ext cx="1858486" cy="6400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1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16384" y="1488650"/>
            <a:ext cx="1850000" cy="64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Domain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3065515" y="2128731"/>
            <a:ext cx="6417" cy="78741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925276" y="1808690"/>
            <a:ext cx="1014439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>
            <a:off x="6494194" y="1808690"/>
            <a:ext cx="622190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716954" y="2128730"/>
            <a:ext cx="0" cy="77865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64911" y="5677165"/>
            <a:ext cx="285253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860296" y="3227423"/>
            <a:ext cx="1079418" cy="8759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716954" y="3547463"/>
            <a:ext cx="0" cy="833131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716954" y="5020673"/>
            <a:ext cx="0" cy="58820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194181" y="6058165"/>
            <a:ext cx="570730" cy="791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135496" y="4380593"/>
            <a:ext cx="1859629" cy="609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chemeClr val="tx1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2"/>
          </p:cNvCxnSpPr>
          <p:nvPr/>
        </p:nvCxnSpPr>
        <p:spPr>
          <a:xfrm rot="10800000">
            <a:off x="3065310" y="4990193"/>
            <a:ext cx="1174416" cy="1075882"/>
          </a:xfrm>
          <a:prstGeom prst="bentConnector2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V="1">
            <a:off x="3065310" y="3556221"/>
            <a:ext cx="204" cy="824372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2270732" y="2916141"/>
            <a:ext cx="1589564" cy="640080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39727" y="5608875"/>
            <a:ext cx="2954455" cy="914400"/>
          </a:xfrm>
          <a:prstGeom prst="diamond">
            <a:avLst/>
          </a:prstGeom>
          <a:solidFill>
            <a:srgbClr val="660066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</a:rPr>
              <a:t>Decision</a:t>
            </a:r>
          </a:p>
        </p:txBody>
      </p:sp>
      <p:sp>
        <p:nvSpPr>
          <p:cNvPr id="3" name="Oval 2"/>
          <p:cNvSpPr/>
          <p:nvPr/>
        </p:nvSpPr>
        <p:spPr>
          <a:xfrm>
            <a:off x="4496370" y="1147262"/>
            <a:ext cx="5200465" cy="1322856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0568"/>
            <a:ext cx="10515600" cy="1325563"/>
          </a:xfrm>
        </p:spPr>
        <p:txBody>
          <a:bodyPr/>
          <a:lstStyle/>
          <a:p>
            <a:r>
              <a:rPr lang="en-US" dirty="0"/>
              <a:t>Find features that “discriminate” classes</a:t>
            </a:r>
          </a:p>
        </p:txBody>
      </p:sp>
    </p:spTree>
    <p:extLst>
      <p:ext uri="{BB962C8B-B14F-4D97-AF65-F5344CB8AC3E}">
        <p14:creationId xmlns:p14="http://schemas.microsoft.com/office/powerpoint/2010/main" val="7872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Two Mindsets to Modeling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81128" y="1386840"/>
            <a:ext cx="3885406" cy="19659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Model-Centric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Throw all features in!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Have enough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Build Complex models</a:t>
            </a:r>
          </a:p>
          <a:p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155712" y="1508939"/>
            <a:ext cx="4041648" cy="198424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Feature-centric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Carefully craft features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Use Domain Knowledge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Build Simpler Models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633274" y="3505198"/>
            <a:ext cx="3000654" cy="1905002"/>
            <a:chOff x="237846" y="3657597"/>
            <a:chExt cx="3000654" cy="1905002"/>
          </a:xfrm>
        </p:grpSpPr>
        <p:sp>
          <p:nvSpPr>
            <p:cNvPr id="6" name="Rectangle 5"/>
            <p:cNvSpPr/>
            <p:nvPr/>
          </p:nvSpPr>
          <p:spPr>
            <a:xfrm>
              <a:off x="981354" y="4343398"/>
              <a:ext cx="3810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/>
            <p:cNvSpPr/>
            <p:nvPr/>
          </p:nvSpPr>
          <p:spPr>
            <a:xfrm rot="5400000">
              <a:off x="1847849" y="4171949"/>
              <a:ext cx="1219201" cy="1562100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7846" y="3657598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Simple Features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6400" y="3657597"/>
              <a:ext cx="1143000" cy="584775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Complex Model</a:t>
              </a:r>
            </a:p>
          </p:txBody>
        </p:sp>
        <p:cxnSp>
          <p:nvCxnSpPr>
            <p:cNvPr id="12" name="Straight Arrow Connector 11"/>
            <p:cNvCxnSpPr>
              <a:stCxn id="6" idx="3"/>
              <a:endCxn id="7" idx="3"/>
            </p:cNvCxnSpPr>
            <p:nvPr/>
          </p:nvCxnSpPr>
          <p:spPr>
            <a:xfrm>
              <a:off x="1362354" y="4952998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7572315" y="3645585"/>
            <a:ext cx="2752445" cy="1905000"/>
            <a:chOff x="5562600" y="3657600"/>
            <a:chExt cx="2752445" cy="1905000"/>
          </a:xfrm>
        </p:grpSpPr>
        <p:sp>
          <p:nvSpPr>
            <p:cNvPr id="13" name="Rectangle 12"/>
            <p:cNvSpPr/>
            <p:nvPr/>
          </p:nvSpPr>
          <p:spPr>
            <a:xfrm>
              <a:off x="5562600" y="4343400"/>
              <a:ext cx="12954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6900724" y="4614720"/>
              <a:ext cx="1219197" cy="676554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24246" y="36576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Complex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Features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72045" y="3683286"/>
              <a:ext cx="1143000" cy="584776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Simple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Model</a:t>
              </a:r>
            </a:p>
          </p:txBody>
        </p:sp>
        <p:cxnSp>
          <p:nvCxnSpPr>
            <p:cNvPr id="17" name="Straight Arrow Connector 16"/>
            <p:cNvCxnSpPr>
              <a:stCxn id="13" idx="3"/>
              <a:endCxn id="14" idx="3"/>
            </p:cNvCxnSpPr>
            <p:nvPr/>
          </p:nvCxnSpPr>
          <p:spPr>
            <a:xfrm flipV="1">
              <a:off x="6858000" y="4952998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071827" y="6063108"/>
            <a:ext cx="5999976" cy="523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The Law of Conservation of Complexity</a:t>
            </a: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3488539" y="3504404"/>
            <a:ext cx="4345654" cy="15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icture 5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19200"/>
            <a:ext cx="3903230" cy="3475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Distribute Complexity Fairly </a:t>
            </a:r>
          </a:p>
        </p:txBody>
      </p:sp>
      <p:pic>
        <p:nvPicPr>
          <p:cNvPr id="5" name="Picture 4" descr="Picture 4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447006"/>
            <a:ext cx="4419600" cy="2896394"/>
          </a:xfrm>
          <a:prstGeom prst="rect">
            <a:avLst/>
          </a:prstGeom>
        </p:spPr>
      </p:pic>
      <p:grpSp>
        <p:nvGrpSpPr>
          <p:cNvPr id="6" name="Group 90"/>
          <p:cNvGrpSpPr/>
          <p:nvPr/>
        </p:nvGrpSpPr>
        <p:grpSpPr>
          <a:xfrm>
            <a:off x="2362200" y="1752600"/>
            <a:ext cx="2133600" cy="2439194"/>
            <a:chOff x="914400" y="2743200"/>
            <a:chExt cx="2133600" cy="2439194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419100" y="3390900"/>
              <a:ext cx="2286000" cy="9906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647303" y="4000897"/>
              <a:ext cx="1829594" cy="5334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4400" y="4343400"/>
              <a:ext cx="2133600" cy="3810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66800" y="3200400"/>
              <a:ext cx="1981200" cy="6858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447403" y="4038997"/>
              <a:ext cx="1981994" cy="30480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752600" y="4724401"/>
            <a:ext cx="3505200" cy="1905001"/>
            <a:chOff x="228600" y="4724400"/>
            <a:chExt cx="3505200" cy="1905001"/>
          </a:xfrm>
        </p:grpSpPr>
        <p:sp>
          <p:nvSpPr>
            <p:cNvPr id="13" name="Rectangle 12"/>
            <p:cNvSpPr/>
            <p:nvPr/>
          </p:nvSpPr>
          <p:spPr>
            <a:xfrm>
              <a:off x="981354" y="5410200"/>
              <a:ext cx="3810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1847849" y="5238751"/>
              <a:ext cx="1219201" cy="1562100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8600" y="47244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Simple Features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90800" y="4724400"/>
              <a:ext cx="1143000" cy="584775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Complex Model</a:t>
              </a:r>
            </a:p>
          </p:txBody>
        </p:sp>
        <p:cxnSp>
          <p:nvCxnSpPr>
            <p:cNvPr id="17" name="Straight Arrow Connector 16"/>
            <p:cNvCxnSpPr>
              <a:stCxn id="13" idx="3"/>
              <a:endCxn id="14" idx="3"/>
            </p:cNvCxnSpPr>
            <p:nvPr/>
          </p:nvCxnSpPr>
          <p:spPr>
            <a:xfrm>
              <a:off x="1362354" y="6019800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333846" y="4724400"/>
            <a:ext cx="3505200" cy="1905000"/>
            <a:chOff x="4809846" y="4724400"/>
            <a:chExt cx="3505200" cy="1905000"/>
          </a:xfrm>
        </p:grpSpPr>
        <p:sp>
          <p:nvSpPr>
            <p:cNvPr id="19" name="Rectangle 18"/>
            <p:cNvSpPr/>
            <p:nvPr/>
          </p:nvSpPr>
          <p:spPr>
            <a:xfrm>
              <a:off x="5562600" y="5410200"/>
              <a:ext cx="12954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6900724" y="5681520"/>
              <a:ext cx="1219197" cy="676554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9846" y="47244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Complex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Features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2046" y="4724400"/>
              <a:ext cx="1143000" cy="584776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Simple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Model</a:t>
              </a:r>
            </a:p>
          </p:txBody>
        </p:sp>
        <p:cxnSp>
          <p:nvCxnSpPr>
            <p:cNvPr id="23" name="Straight Arrow Connector 22"/>
            <p:cNvCxnSpPr>
              <a:stCxn id="19" idx="3"/>
              <a:endCxn id="20" idx="3"/>
            </p:cNvCxnSpPr>
            <p:nvPr/>
          </p:nvCxnSpPr>
          <p:spPr>
            <a:xfrm flipV="1">
              <a:off x="6858000" y="6019798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03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7-16 at 10.49.50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374" y="3812960"/>
            <a:ext cx="11389732" cy="264620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Screen Shot 2015-07-16 at 10.49.32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78" b="4666"/>
          <a:stretch/>
        </p:blipFill>
        <p:spPr>
          <a:xfrm>
            <a:off x="429374" y="1153601"/>
            <a:ext cx="11389732" cy="210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6609FB-77AA-E44C-A1A4-077E1E9E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EXTRACTION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65127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4"/>
            <a:ext cx="8913813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Engineer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Features that make </a:t>
            </a:r>
            <a:r>
              <a:rPr lang="en-US" b="1" dirty="0">
                <a:solidFill>
                  <a:srgbClr val="C00000"/>
                </a:solidFill>
              </a:rPr>
              <a:t>sense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4041648" cy="259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u="sng" dirty="0"/>
              <a:t>Raw Input</a:t>
            </a:r>
          </a:p>
          <a:p>
            <a:r>
              <a:rPr lang="en-US" b="1" dirty="0"/>
              <a:t>Time</a:t>
            </a:r>
            <a:r>
              <a:rPr lang="en-US" dirty="0"/>
              <a:t> of </a:t>
            </a:r>
            <a:r>
              <a:rPr lang="en-US" b="1" dirty="0"/>
              <a:t>current</a:t>
            </a:r>
            <a:r>
              <a:rPr lang="en-US" dirty="0"/>
              <a:t> trans.</a:t>
            </a:r>
          </a:p>
          <a:p>
            <a:r>
              <a:rPr lang="en-US" b="1" dirty="0"/>
              <a:t>Place</a:t>
            </a:r>
            <a:r>
              <a:rPr lang="en-US" dirty="0"/>
              <a:t> of </a:t>
            </a:r>
            <a:r>
              <a:rPr lang="en-US" b="1" dirty="0"/>
              <a:t>current</a:t>
            </a:r>
            <a:r>
              <a:rPr lang="en-US" dirty="0"/>
              <a:t> trans.</a:t>
            </a:r>
          </a:p>
          <a:p>
            <a:r>
              <a:rPr lang="en-US" b="1" dirty="0"/>
              <a:t>Time</a:t>
            </a:r>
            <a:r>
              <a:rPr lang="en-US" dirty="0"/>
              <a:t> of </a:t>
            </a:r>
            <a:r>
              <a:rPr lang="en-US" b="1" dirty="0"/>
              <a:t>prev.</a:t>
            </a:r>
            <a:r>
              <a:rPr lang="en-US" dirty="0"/>
              <a:t> trans.</a:t>
            </a:r>
          </a:p>
          <a:p>
            <a:r>
              <a:rPr lang="en-US" b="1" dirty="0"/>
              <a:t>Place</a:t>
            </a:r>
            <a:r>
              <a:rPr lang="en-US" dirty="0"/>
              <a:t> of </a:t>
            </a:r>
            <a:r>
              <a:rPr lang="en-US" b="1" dirty="0"/>
              <a:t>prev.</a:t>
            </a:r>
            <a:r>
              <a:rPr lang="en-US" dirty="0"/>
              <a:t> trans.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31854" y="1219200"/>
            <a:ext cx="4041648" cy="1676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/>
              <a:t>Derived Feature - 1</a:t>
            </a:r>
          </a:p>
          <a:p>
            <a:r>
              <a:rPr lang="en-US" b="1" dirty="0"/>
              <a:t>Distance</a:t>
            </a:r>
            <a:r>
              <a:rPr lang="en-US" dirty="0"/>
              <a:t>(</a:t>
            </a:r>
            <a:r>
              <a:rPr lang="en-US" dirty="0" err="1"/>
              <a:t>Prev</a:t>
            </a:r>
            <a:r>
              <a:rPr lang="en-US" dirty="0" err="1">
                <a:sym typeface="Wingdings"/>
              </a:rPr>
              <a:t>Current</a:t>
            </a:r>
            <a:r>
              <a:rPr lang="en-US" dirty="0">
                <a:sym typeface="Wingdings"/>
              </a:rPr>
              <a:t>) </a:t>
            </a:r>
          </a:p>
          <a:p>
            <a:r>
              <a:rPr lang="en-US" b="1" dirty="0" err="1">
                <a:sym typeface="Wingdings"/>
              </a:rPr>
              <a:t>TimeLag</a:t>
            </a:r>
            <a:r>
              <a:rPr lang="en-US" dirty="0">
                <a:sym typeface="Wingdings"/>
              </a:rPr>
              <a:t>(</a:t>
            </a:r>
            <a:r>
              <a:rPr lang="en-US" dirty="0" err="1">
                <a:sym typeface="Wingdings"/>
              </a:rPr>
              <a:t>PrevCurrent</a:t>
            </a:r>
            <a:r>
              <a:rPr lang="en-US" dirty="0">
                <a:sym typeface="Wingdings"/>
              </a:rPr>
              <a:t>)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34096" y="3276600"/>
            <a:ext cx="4041648" cy="1676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u="sng" dirty="0"/>
              <a:t>Derived Feature - 2</a:t>
            </a:r>
          </a:p>
          <a:p>
            <a:r>
              <a:rPr lang="en-US" sz="2400" b="1" dirty="0"/>
              <a:t>Velocity</a:t>
            </a:r>
            <a:r>
              <a:rPr lang="en-US" sz="2400" dirty="0"/>
              <a:t>(</a:t>
            </a:r>
            <a:r>
              <a:rPr lang="en-US" sz="2400" dirty="0" err="1"/>
              <a:t>Prev</a:t>
            </a:r>
            <a:r>
              <a:rPr lang="en-US" sz="2400" dirty="0" err="1">
                <a:sym typeface="Wingdings"/>
              </a:rPr>
              <a:t>Current</a:t>
            </a:r>
            <a:r>
              <a:rPr lang="en-US" sz="2400" dirty="0">
                <a:sym typeface="Wingdings"/>
              </a:rPr>
              <a:t>)</a:t>
            </a:r>
            <a:endParaRPr lang="en-US" sz="2400" b="1" dirty="0">
              <a:sym typeface="Wingdings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440314" y="4648200"/>
          <a:ext cx="3773487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Equation" r:id="rId3" imgW="1930400" imgH="673100" progId="Equation.DSMT4">
                  <p:embed/>
                </p:oleObj>
              </mc:Choice>
              <mc:Fallback>
                <p:oleObj name="Equation" r:id="rId3" imgW="1930400" imgH="673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0314" y="4648200"/>
                        <a:ext cx="3773487" cy="1316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7714" y="4056656"/>
            <a:ext cx="3950465" cy="2470412"/>
          </a:xfrm>
          <a:prstGeom prst="rect">
            <a:avLst/>
          </a:prstGeom>
          <a:ln>
            <a:solidFill>
              <a:srgbClr val="21449B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21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69" y="0"/>
            <a:ext cx="11793779" cy="914400"/>
          </a:xfrm>
        </p:spPr>
        <p:txBody>
          <a:bodyPr vert="horz" lIns="457200" tIns="45720" rIns="91440" bIns="45720" rtlCol="0" anchor="ctr">
            <a:noAutofit/>
          </a:bodyPr>
          <a:lstStyle/>
          <a:p>
            <a:pPr algn="ctr"/>
            <a:r>
              <a:rPr lang="en-US" dirty="0"/>
              <a:t>Model </a:t>
            </a:r>
            <a:r>
              <a:rPr lang="en-US" b="1" dirty="0">
                <a:solidFill>
                  <a:srgbClr val="C00000"/>
                </a:solidFill>
              </a:rPr>
              <a:t>Variance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Matters</a:t>
            </a:r>
            <a:endParaRPr lang="en-US" sz="2800" b="1" dirty="0">
              <a:solidFill>
                <a:srgbClr val="C00000"/>
              </a:solidFill>
              <a:latin typeface="Bookman Old Styl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i="1" dirty="0">
                <a:latin typeface="Times" charset="0"/>
                <a:ea typeface="ＭＳ Ｐゴシック" charset="0"/>
                <a:cs typeface="Times" charset="0"/>
              </a:rPr>
              <a:t>Match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(</a:t>
            </a:r>
            <a:r>
              <a:rPr lang="en-US" b="1" dirty="0">
                <a:latin typeface="Gill Sans MT" charset="0"/>
                <a:ea typeface="ＭＳ Ｐゴシック" charset="0"/>
                <a:cs typeface="ＭＳ Ｐゴシック" charset="0"/>
              </a:rPr>
              <a:t>field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| </a:t>
            </a:r>
            <a:r>
              <a:rPr lang="en-US" b="1" dirty="0">
                <a:latin typeface="Gill Sans MT" charset="0"/>
                <a:ea typeface="ＭＳ Ｐゴシック" charset="0"/>
                <a:cs typeface="ＭＳ Ｐゴシック" charset="0"/>
              </a:rPr>
              <a:t>query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)= how relevant is a field to a query</a:t>
            </a:r>
          </a:p>
          <a:p>
            <a:pPr eaLnBrk="1" hangingPunct="1"/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Does </a:t>
            </a:r>
            <a:r>
              <a:rPr lang="en-US" b="1" dirty="0">
                <a:latin typeface="Gill Sans MT" charset="0"/>
                <a:ea typeface="ＭＳ Ｐゴシック" charset="0"/>
                <a:cs typeface="ＭＳ Ｐゴシック" charset="0"/>
              </a:rPr>
              <a:t>query length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matter to overall relevance?</a:t>
            </a:r>
          </a:p>
          <a:p>
            <a:pPr eaLnBrk="1" hangingPunct="1"/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What about </a:t>
            </a:r>
            <a:r>
              <a:rPr lang="en-US" b="1" dirty="0">
                <a:latin typeface="Gill Sans MT" charset="0"/>
                <a:ea typeface="ＭＳ Ｐゴシック" charset="0"/>
                <a:cs typeface="ＭＳ Ｐゴシック" charset="0"/>
              </a:rPr>
              <a:t>field length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buFont typeface="Wingdings 3" charset="0"/>
              <a:buNone/>
            </a:pPr>
            <a:endParaRPr lang="en-US" dirty="0">
              <a:latin typeface="Gill Sans MT" charset="0"/>
              <a:ea typeface="ＭＳ Ｐゴシック" charset="0"/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2514600" y="1905000"/>
          <a:ext cx="71882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Equation" r:id="rId4" imgW="4127500" imgH="368300" progId="Equation.DSMT4">
                  <p:embed/>
                </p:oleObj>
              </mc:Choice>
              <mc:Fallback>
                <p:oleObj name="Equation" r:id="rId4" imgW="41275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905000"/>
                        <a:ext cx="7188200" cy="6413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Object 3"/>
          <p:cNvGraphicFramePr>
            <a:graphicFrameLocks noChangeAspect="1"/>
          </p:cNvGraphicFramePr>
          <p:nvPr>
            <p:extLst/>
          </p:nvPr>
        </p:nvGraphicFramePr>
        <p:xfrm>
          <a:off x="2509204" y="3714750"/>
          <a:ext cx="7232650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" name="Equation" r:id="rId6" imgW="4152900" imgH="711200" progId="Equation.DSMT4">
                  <p:embed/>
                </p:oleObj>
              </mc:Choice>
              <mc:Fallback>
                <p:oleObj name="Equation" r:id="rId6" imgW="4152900" imgH="71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9204" y="3714750"/>
                        <a:ext cx="7232650" cy="1238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1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641600" y="1357641"/>
            <a:ext cx="3566160" cy="491933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Raw Feature</a:t>
            </a:r>
            <a:endParaRPr lang="en-US" dirty="0"/>
          </a:p>
          <a:p>
            <a:endParaRPr lang="en-US" b="1" u="sng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>
          <a:xfrm>
            <a:off x="6671534" y="1357641"/>
            <a:ext cx="3566160" cy="491933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Normalized Feature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2493962" y="2278063"/>
          <a:ext cx="30686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7" name="Equation" r:id="rId3" imgW="1168400" imgH="165100" progId="Equation.DSMT4">
                  <p:embed/>
                </p:oleObj>
              </mc:Choice>
              <mc:Fallback>
                <p:oleObj name="Equation" r:id="rId3" imgW="11684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3962" y="2278063"/>
                        <a:ext cx="3068638" cy="431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6618288" y="1981201"/>
          <a:ext cx="313531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8" name="Equation" r:id="rId5" imgW="1193800" imgH="393700" progId="Equation.DSMT4">
                  <p:embed/>
                </p:oleObj>
              </mc:Choice>
              <mc:Fallback>
                <p:oleObj name="Equation" r:id="rId5" imgW="11938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1981201"/>
                        <a:ext cx="3135312" cy="1033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2438400" y="3706562"/>
          <a:ext cx="316865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9" name="Equation" r:id="rId7" imgW="1206500" imgH="203200" progId="Equation.DSMT4">
                  <p:embed/>
                </p:oleObj>
              </mc:Choice>
              <mc:Fallback>
                <p:oleObj name="Equation" r:id="rId7" imgW="1206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706562"/>
                        <a:ext cx="3168650" cy="5318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6629020" y="3462338"/>
          <a:ext cx="3235325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0" name="Equation" r:id="rId9" imgW="1231900" imgH="393700" progId="Equation.DSMT4">
                  <p:embed/>
                </p:oleObj>
              </mc:Choice>
              <mc:Fallback>
                <p:oleObj name="Equation" r:id="rId9" imgW="12319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020" y="3462338"/>
                        <a:ext cx="3235325" cy="1033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562600" y="2493963"/>
            <a:ext cx="1055688" cy="39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1" idx="1"/>
          </p:cNvCxnSpPr>
          <p:nvPr/>
        </p:nvCxnSpPr>
        <p:spPr>
          <a:xfrm>
            <a:off x="5607051" y="3972468"/>
            <a:ext cx="1021969" cy="6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2"/>
          <p:cNvGraphicFramePr>
            <a:graphicFrameLocks noChangeAspect="1"/>
          </p:cNvGraphicFramePr>
          <p:nvPr>
            <p:extLst/>
          </p:nvPr>
        </p:nvGraphicFramePr>
        <p:xfrm>
          <a:off x="1981200" y="5359150"/>
          <a:ext cx="17351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1" name="Equation" r:id="rId11" imgW="660400" imgH="165100" progId="Equation.DSMT4">
                  <p:embed/>
                </p:oleObj>
              </mc:Choice>
              <mc:Fallback>
                <p:oleObj name="Equation" r:id="rId11" imgW="6604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359150"/>
                        <a:ext cx="1735138" cy="431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/>
          </p:nvPr>
        </p:nvGraphicFramePr>
        <p:xfrm>
          <a:off x="4133851" y="5062538"/>
          <a:ext cx="25003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2" name="Equation" r:id="rId13" imgW="952500" imgH="393700" progId="Equation.DSMT4">
                  <p:embed/>
                </p:oleObj>
              </mc:Choice>
              <mc:Fallback>
                <p:oleObj name="Equation" r:id="rId13" imgW="952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51" y="5062538"/>
                        <a:ext cx="2500313" cy="10334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>
            <a:stCxn id="18" idx="3"/>
            <a:endCxn id="19" idx="1"/>
          </p:cNvCxnSpPr>
          <p:nvPr/>
        </p:nvCxnSpPr>
        <p:spPr>
          <a:xfrm>
            <a:off x="3716338" y="5575050"/>
            <a:ext cx="417512" cy="4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7029450" y="5005388"/>
          <a:ext cx="333375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3" name="Equation" r:id="rId15" imgW="1270000" imgH="444500" progId="Equation.DSMT4">
                  <p:embed/>
                </p:oleObj>
              </mc:Choice>
              <mc:Fallback>
                <p:oleObj name="Equation" r:id="rId15" imgW="1270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450" y="5005388"/>
                        <a:ext cx="3333750" cy="1166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>
            <a:off x="6629019" y="5579268"/>
            <a:ext cx="417512" cy="42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9269" y="0"/>
            <a:ext cx="11793779" cy="914400"/>
          </a:xfrm>
        </p:spPr>
        <p:txBody>
          <a:bodyPr vert="horz" lIns="457200" tIns="45720" rIns="91440" bIns="45720" rtlCol="0" anchor="ctr">
            <a:noAutofit/>
          </a:bodyPr>
          <a:lstStyle/>
          <a:p>
            <a:pPr algn="ctr"/>
            <a:r>
              <a:rPr lang="en-US" dirty="0"/>
              <a:t>Model </a:t>
            </a:r>
            <a:r>
              <a:rPr lang="en-US" b="1" dirty="0">
                <a:solidFill>
                  <a:srgbClr val="C00000"/>
                </a:solidFill>
              </a:rPr>
              <a:t>Variance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that </a:t>
            </a:r>
            <a:r>
              <a:rPr lang="en-US" b="1" dirty="0">
                <a:solidFill>
                  <a:srgbClr val="C00000"/>
                </a:solidFill>
              </a:rPr>
              <a:t>Matters</a:t>
            </a:r>
            <a:endParaRPr lang="en-US" sz="2800" b="1" dirty="0">
              <a:solidFill>
                <a:srgbClr val="C00000"/>
              </a:solidFill>
              <a:latin typeface="Bookman Old Style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b="1" dirty="0"/>
              <a:t>Model </a:t>
            </a:r>
            <a:r>
              <a:rPr lang="en-US" b="1" dirty="0">
                <a:solidFill>
                  <a:srgbClr val="FF0000"/>
                </a:solidFill>
              </a:rPr>
              <a:t>deviation</a:t>
            </a:r>
            <a:r>
              <a:rPr lang="en-US" b="1" dirty="0"/>
              <a:t> from the expected!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1969151" y="2241840"/>
          <a:ext cx="3060989" cy="545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9" name="Equation" r:id="rId3" imgW="1282700" imgH="228600" progId="Equation.DSMT4">
                  <p:embed/>
                </p:oleObj>
              </mc:Choice>
              <mc:Fallback>
                <p:oleObj name="Equation" r:id="rId3" imgW="1282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151" y="2241840"/>
                        <a:ext cx="3060989" cy="54552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/>
          </p:nvPr>
        </p:nvGraphicFramePr>
        <p:xfrm>
          <a:off x="5805922" y="1970749"/>
          <a:ext cx="4548909" cy="1088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0" name="Equation" r:id="rId5" imgW="1905000" imgH="457200" progId="Equation.DSMT4">
                  <p:embed/>
                </p:oleObj>
              </mc:Choice>
              <mc:Fallback>
                <p:oleObj name="Equation" r:id="rId5" imgW="1905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5922" y="1970749"/>
                        <a:ext cx="4548909" cy="1088159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5030139" y="2514601"/>
            <a:ext cx="775782" cy="2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2019211" y="4386191"/>
          <a:ext cx="3697432" cy="483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1" name="Equation" r:id="rId7" imgW="1549400" imgH="203200" progId="Equation.DSMT4">
                  <p:embed/>
                </p:oleObj>
              </mc:Choice>
              <mc:Fallback>
                <p:oleObj name="Equation" r:id="rId7" imgW="1549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211" y="4386191"/>
                        <a:ext cx="3697432" cy="48346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5818188" y="4948238"/>
          <a:ext cx="4697413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2" name="Equation" r:id="rId9" imgW="1968500" imgH="482600" progId="Equation.DSMT4">
                  <p:embed/>
                </p:oleObj>
              </mc:Choice>
              <mc:Fallback>
                <p:oleObj name="Equation" r:id="rId9" imgW="19685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88" y="4948238"/>
                        <a:ext cx="4697413" cy="11477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prstDash val="dash"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Elbow Connector 20"/>
          <p:cNvCxnSpPr>
            <a:stCxn id="12" idx="2"/>
            <a:endCxn id="13" idx="1"/>
          </p:cNvCxnSpPr>
          <p:nvPr/>
        </p:nvCxnSpPr>
        <p:spPr>
          <a:xfrm rot="16200000" flipH="1">
            <a:off x="4516827" y="4220756"/>
            <a:ext cx="652463" cy="195026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2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7826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Debugging Machine Learning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082330" y="1324795"/>
            <a:ext cx="8166571" cy="4941535"/>
          </a:xfrm>
        </p:spPr>
        <p:txBody>
          <a:bodyPr/>
          <a:lstStyle/>
          <a:p>
            <a:r>
              <a:rPr lang="en-US" u="sng" dirty="0"/>
              <a:t>Observation</a:t>
            </a:r>
            <a:r>
              <a:rPr lang="en-US" dirty="0"/>
              <a:t>: Model is </a:t>
            </a:r>
            <a:r>
              <a:rPr lang="en-US" b="1" dirty="0">
                <a:solidFill>
                  <a:srgbClr val="FF0000"/>
                </a:solidFill>
              </a:rPr>
              <a:t>Unexpectedly Complex</a:t>
            </a:r>
            <a:endParaRPr lang="en-US" dirty="0"/>
          </a:p>
          <a:p>
            <a:r>
              <a:rPr lang="en-US" u="sng" dirty="0"/>
              <a:t>Hypothesis</a:t>
            </a:r>
            <a:r>
              <a:rPr lang="en-US" dirty="0"/>
              <a:t>: It is </a:t>
            </a:r>
            <a:r>
              <a:rPr lang="en-US" b="1" dirty="0">
                <a:solidFill>
                  <a:srgbClr val="FF0000"/>
                </a:solidFill>
              </a:rPr>
              <a:t>Compensating for some “bug”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5964732" y="4124960"/>
          <a:ext cx="4414838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" name="Equation" r:id="rId3" imgW="2095500" imgH="965200" progId="Equation.DSMT4">
                  <p:embed/>
                </p:oleObj>
              </mc:Choice>
              <mc:Fallback>
                <p:oleObj name="Equation" r:id="rId3" imgW="20955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4732" y="4124960"/>
                        <a:ext cx="4414838" cy="2032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286001" y="2590800"/>
          <a:ext cx="74580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8" name="Equation" r:id="rId5" imgW="3314700" imgH="203200" progId="Equation.DSMT4">
                  <p:embed/>
                </p:oleObj>
              </mc:Choice>
              <mc:Fallback>
                <p:oleObj name="Equation" r:id="rId5" imgW="3314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1" y="2590800"/>
                        <a:ext cx="74580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1713411" y="4124960"/>
          <a:ext cx="3999665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9" name="Equation" r:id="rId7" imgW="2019300" imgH="965200" progId="Equation.DSMT4">
                  <p:embed/>
                </p:oleObj>
              </mc:Choice>
              <mc:Fallback>
                <p:oleObj name="Equation" r:id="rId7" imgW="20193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3411" y="4124960"/>
                        <a:ext cx="3999665" cy="2032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/>
          </p:nvPr>
        </p:nvGraphicFramePr>
        <p:xfrm>
          <a:off x="1933421" y="3440907"/>
          <a:ext cx="35210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0" name="Equation" r:id="rId9" imgW="1778000" imgH="228600" progId="Equation.DSMT4">
                  <p:embed/>
                </p:oleObj>
              </mc:Choice>
              <mc:Fallback>
                <p:oleObj name="Equation" r:id="rId9" imgW="1778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421" y="3440907"/>
                        <a:ext cx="3521075" cy="4810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/>
          </p:nvPr>
        </p:nvGraphicFramePr>
        <p:xfrm>
          <a:off x="6400801" y="3440907"/>
          <a:ext cx="34956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1" name="Equation" r:id="rId11" imgW="1765300" imgH="228600" progId="Equation.DSMT4">
                  <p:embed/>
                </p:oleObj>
              </mc:Choice>
              <mc:Fallback>
                <p:oleObj name="Equation" r:id="rId11" imgW="1765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1" y="3440907"/>
                        <a:ext cx="3495675" cy="4810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2743200" y="6248400"/>
            <a:ext cx="6172200" cy="533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Is there anything wrong here?</a:t>
            </a:r>
          </a:p>
        </p:txBody>
      </p:sp>
    </p:spTree>
    <p:extLst>
      <p:ext uri="{BB962C8B-B14F-4D97-AF65-F5344CB8AC3E}">
        <p14:creationId xmlns:p14="http://schemas.microsoft.com/office/powerpoint/2010/main" val="36575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0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A closer look at the “</a:t>
            </a:r>
            <a:r>
              <a:rPr lang="en-US" b="1" dirty="0">
                <a:solidFill>
                  <a:srgbClr val="C00000"/>
                </a:solidFill>
              </a:rPr>
              <a:t>Default</a:t>
            </a:r>
            <a:r>
              <a:rPr lang="en-US" dirty="0"/>
              <a:t>” value!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828800" y="4343400"/>
            <a:ext cx="861060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query term </a:t>
            </a:r>
            <a:r>
              <a:rPr lang="en-US" b="1" dirty="0"/>
              <a:t>present</a:t>
            </a:r>
            <a:r>
              <a:rPr lang="en-US" dirty="0"/>
              <a:t> in field </a:t>
            </a:r>
            <a:r>
              <a:rPr lang="en-US" dirty="0">
                <a:sym typeface="Wingdings"/>
              </a:rPr>
              <a:t> LOWER is BETTER</a:t>
            </a:r>
          </a:p>
          <a:p>
            <a:r>
              <a:rPr lang="en-US" dirty="0">
                <a:sym typeface="Wingdings"/>
              </a:rPr>
              <a:t>If query term </a:t>
            </a:r>
            <a:r>
              <a:rPr lang="en-US" b="1" dirty="0">
                <a:sym typeface="Wingdings"/>
              </a:rPr>
              <a:t>absent</a:t>
            </a:r>
            <a:r>
              <a:rPr lang="en-US" dirty="0">
                <a:sym typeface="Wingdings"/>
              </a:rPr>
              <a:t> in field 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No Match = Best Match</a:t>
            </a:r>
          </a:p>
          <a:p>
            <a:r>
              <a:rPr lang="en-US" dirty="0">
                <a:sym typeface="Wingdings"/>
              </a:rPr>
              <a:t>What is the correct DEFAULT? How about</a:t>
            </a:r>
            <a:r>
              <a:rPr lang="en-US" dirty="0">
                <a:latin typeface="Times"/>
                <a:cs typeface="Times"/>
                <a:sym typeface="Wingdings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Times"/>
                <a:cs typeface="Times"/>
                <a:sym typeface="Wingdings"/>
              </a:rPr>
              <a:t>-1</a:t>
            </a:r>
            <a:r>
              <a:rPr lang="en-US" dirty="0">
                <a:sym typeface="Wingdings"/>
              </a:rPr>
              <a:t>?</a:t>
            </a:r>
          </a:p>
          <a:p>
            <a:r>
              <a:rPr lang="en-US" dirty="0">
                <a:sym typeface="Wingdings"/>
              </a:rPr>
              <a:t>If query term </a:t>
            </a:r>
            <a:r>
              <a:rPr lang="en-US" b="1" dirty="0">
                <a:sym typeface="Wingdings"/>
              </a:rPr>
              <a:t>absent</a:t>
            </a:r>
            <a:r>
              <a:rPr lang="en-US" dirty="0">
                <a:sym typeface="Wingdings"/>
              </a:rPr>
              <a:t> in field  </a:t>
            </a:r>
            <a:r>
              <a:rPr lang="en-US" b="1" dirty="0" err="1">
                <a:solidFill>
                  <a:srgbClr val="FF0000"/>
                </a:solidFill>
                <a:sym typeface="Wingdings"/>
              </a:rPr>
              <a:t>field_length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 + K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/>
          </p:nvPr>
        </p:nvGraphicFramePr>
        <p:xfrm>
          <a:off x="3657600" y="2057400"/>
          <a:ext cx="4414838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9" name="Equation" r:id="rId3" imgW="2095500" imgH="965200" progId="Equation.DSMT4">
                  <p:embed/>
                </p:oleObj>
              </mc:Choice>
              <mc:Fallback>
                <p:oleObj name="Equation" r:id="rId3" imgW="20955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057400"/>
                        <a:ext cx="4414838" cy="2032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306814" y="1295400"/>
          <a:ext cx="74580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0" name="Equation" r:id="rId5" imgW="3314700" imgH="203200" progId="Equation.DSMT4">
                  <p:embed/>
                </p:oleObj>
              </mc:Choice>
              <mc:Fallback>
                <p:oleObj name="Equation" r:id="rId5" imgW="3314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6814" y="1295400"/>
                        <a:ext cx="7458075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3657600" y="3581400"/>
            <a:ext cx="4414838" cy="508000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195" y="1052476"/>
            <a:ext cx="5866037" cy="38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Screen Shot 2015-01-18 at 6.45.14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291" y="3264449"/>
            <a:ext cx="6809968" cy="303924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598306" y="2450275"/>
            <a:ext cx="1337032" cy="65265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7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1000"/>
                </a:schemeClr>
              </a:gs>
            </a:gsLst>
            <a:lin ang="16200000" scaled="0"/>
            <a:tileRect/>
          </a:gra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3200" dirty="0">
                <a:solidFill>
                  <a:srgbClr val="000000"/>
                </a:solidFill>
              </a:rPr>
              <a:t>Entity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39916" y="2450275"/>
            <a:ext cx="1529637" cy="652652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548640"/>
            <a:r>
              <a:rPr lang="en-US" sz="3200" dirty="0">
                <a:solidFill>
                  <a:srgbClr val="000000"/>
                </a:solidFill>
              </a:rPr>
              <a:t>Aspect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993923" y="2450275"/>
            <a:ext cx="2039336" cy="652652"/>
          </a:xfrm>
          <a:prstGeom prst="roundRect">
            <a:avLst/>
          </a:prstGeom>
          <a:solidFill>
            <a:srgbClr val="D99694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48640"/>
            <a:r>
              <a:rPr lang="en-US" sz="3200" dirty="0">
                <a:solidFill>
                  <a:srgbClr val="000000"/>
                </a:solidFill>
              </a:rPr>
              <a:t>Sentiment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0C203E-E35F-6341-8BCB-C93488F2A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INTERPRETATION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07130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1773" y="939594"/>
            <a:ext cx="4482592" cy="2651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53" y="939594"/>
            <a:ext cx="4795005" cy="2651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6846758" y="2164939"/>
            <a:ext cx="3555707" cy="45007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Am I being HACKED right now?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773" y="3717642"/>
            <a:ext cx="4468526" cy="2867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ounded Rectangle 12"/>
          <p:cNvSpPr/>
          <p:nvPr/>
        </p:nvSpPr>
        <p:spPr>
          <a:xfrm>
            <a:off x="1205524" y="4926452"/>
            <a:ext cx="3911278" cy="45007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this customer about to CHURN?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205524" y="2164939"/>
            <a:ext cx="3911278" cy="45007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 this a FRAUDULENT transaction?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153" y="3717642"/>
            <a:ext cx="4795005" cy="2867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ounded Rectangle 16"/>
          <p:cNvSpPr/>
          <p:nvPr/>
        </p:nvSpPr>
        <p:spPr>
          <a:xfrm>
            <a:off x="6846759" y="4926452"/>
            <a:ext cx="3555707" cy="450078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ACTIVITY is person doing?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B79F5BC-5AAB-334B-9DF0-95728A75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086" y="78042"/>
            <a:ext cx="9993520" cy="87548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PREDICTION</a:t>
            </a:r>
            <a:r>
              <a:rPr lang="en-US" sz="4000" b="0" dirty="0">
                <a:solidFill>
                  <a:srgbClr val="C00000"/>
                </a:solidFill>
              </a:rPr>
              <a:t> </a:t>
            </a:r>
            <a:r>
              <a:rPr lang="en-US" sz="4000" b="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860170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16710</TotalTime>
  <Words>2878</Words>
  <Application>Microsoft Macintosh PowerPoint</Application>
  <PresentationFormat>Widescreen</PresentationFormat>
  <Paragraphs>886</Paragraphs>
  <Slides>75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3" baseType="lpstr">
      <vt:lpstr>ＭＳ Ｐゴシック</vt:lpstr>
      <vt:lpstr>Yu Gothic</vt:lpstr>
      <vt:lpstr>Arial</vt:lpstr>
      <vt:lpstr>Arial Narrow</vt:lpstr>
      <vt:lpstr>Bookman Old Style</vt:lpstr>
      <vt:lpstr>Calibri</vt:lpstr>
      <vt:lpstr>Calibri Light</vt:lpstr>
      <vt:lpstr>Cambria Math</vt:lpstr>
      <vt:lpstr>Consolas</vt:lpstr>
      <vt:lpstr>Gill Sans MT</vt:lpstr>
      <vt:lpstr>Lato Light</vt:lpstr>
      <vt:lpstr>Mangal</vt:lpstr>
      <vt:lpstr>Times</vt:lpstr>
      <vt:lpstr>Times New Roman</vt:lpstr>
      <vt:lpstr>Wingdings</vt:lpstr>
      <vt:lpstr>Wingdings 3</vt:lpstr>
      <vt:lpstr>Office Theme</vt:lpstr>
      <vt:lpstr>Equation</vt:lpstr>
      <vt:lpstr>Data Mining 2 Supervised Learning</vt:lpstr>
      <vt:lpstr>AI Architecture – Stimulus-Response-Learn</vt:lpstr>
      <vt:lpstr>FEEDBACK – The “silent” innovation in AI</vt:lpstr>
      <vt:lpstr>PowerPoint Presentation</vt:lpstr>
      <vt:lpstr>SUMMARIZATION Algorithms</vt:lpstr>
      <vt:lpstr>PowerPoint Presentation</vt:lpstr>
      <vt:lpstr>EXTRACTION Algorithms</vt:lpstr>
      <vt:lpstr>INTERPRETATION Algorithms</vt:lpstr>
      <vt:lpstr>PREDICTION Algorithms</vt:lpstr>
      <vt:lpstr>RECOMMENDATION Algorithms</vt:lpstr>
      <vt:lpstr>REASONING Algorithms</vt:lpstr>
      <vt:lpstr>Data Mining 2 Supervised Learning</vt:lpstr>
      <vt:lpstr>   From Data to Decisions…</vt:lpstr>
      <vt:lpstr>Data comes in many forms and shapes and sizes!</vt:lpstr>
      <vt:lpstr>Data Types</vt:lpstr>
      <vt:lpstr>Data Organization</vt:lpstr>
      <vt:lpstr>PowerPoint Presentation</vt:lpstr>
      <vt:lpstr>Data Organization</vt:lpstr>
      <vt:lpstr>Data Modalities</vt:lpstr>
      <vt:lpstr>Data Nuances</vt:lpstr>
      <vt:lpstr>Data Nuances</vt:lpstr>
      <vt:lpstr>Not normal distributions!</vt:lpstr>
      <vt:lpstr>Hidden Treasures!</vt:lpstr>
      <vt:lpstr>Heterogeneous Distributions CERN – Higgs-Boson Distributions! (Kaggel)</vt:lpstr>
      <vt:lpstr>Heterogeneous Distribution CERN – Higgs-Boson Distributions! (Kaggel)</vt:lpstr>
      <vt:lpstr>Class Nuances</vt:lpstr>
      <vt:lpstr>Label Data Nuances</vt:lpstr>
      <vt:lpstr>Known class hierarchies</vt:lpstr>
      <vt:lpstr>    Known / Built Class hierarchy</vt:lpstr>
      <vt:lpstr>Discovered Class Hierarchies</vt:lpstr>
      <vt:lpstr>     Discovered Class hierarchies</vt:lpstr>
      <vt:lpstr>Data Exploration</vt:lpstr>
      <vt:lpstr>A Picture is worth a million numbers!</vt:lpstr>
      <vt:lpstr>A picture is worth a thousand tables</vt:lpstr>
      <vt:lpstr>MNIST data – Handwritten digits</vt:lpstr>
      <vt:lpstr>MNIST – Mean of entire data</vt:lpstr>
      <vt:lpstr>MNIST – Mean of each class</vt:lpstr>
      <vt:lpstr>Data Exploration (Scatter Plots)</vt:lpstr>
      <vt:lpstr> IRIS data – the “original” dataset…</vt:lpstr>
      <vt:lpstr>Iris – Scatter Plots + Class Labels.</vt:lpstr>
      <vt:lpstr>Iris – More scatter plots</vt:lpstr>
      <vt:lpstr>Data Exploration Unsupervised Projection PRINCIPAL COMPONENTS ANALYSIS</vt:lpstr>
      <vt:lpstr>Orthogonal Bases - 101</vt:lpstr>
      <vt:lpstr>  PCA: A series of ordered orthogonal projections</vt:lpstr>
      <vt:lpstr>  Data = Signal + Noise (Iris)</vt:lpstr>
      <vt:lpstr>Data = Signal + Noise (MNIST) </vt:lpstr>
      <vt:lpstr>PCA on MNIST data</vt:lpstr>
      <vt:lpstr>Data Exploration Supervised Projection FISHER DISCRIMINANT ANALYSIS</vt:lpstr>
      <vt:lpstr>Which feature “discriminates” classes?</vt:lpstr>
      <vt:lpstr> Best dimension to Discriminate classes?</vt:lpstr>
      <vt:lpstr>Fisher Discriminant for two classes</vt:lpstr>
      <vt:lpstr>  Fisher Discriminant for all classes</vt:lpstr>
      <vt:lpstr> Best dimension to Discriminate classes?</vt:lpstr>
      <vt:lpstr>  Descriptive (PCA) vs. Discriminative (Fisher)</vt:lpstr>
      <vt:lpstr>  Fisher Discriminant Projection</vt:lpstr>
      <vt:lpstr>Fisher Discriminant Projection</vt:lpstr>
      <vt:lpstr>Fisher projection of IRIS</vt:lpstr>
      <vt:lpstr>Fisher vs. PCA for MNIST(0,3,8)</vt:lpstr>
      <vt:lpstr>PowerPoint Presentation</vt:lpstr>
      <vt:lpstr>Fisher vs. PCA for MNIST(5,6,8)</vt:lpstr>
      <vt:lpstr>Visualization : I Don’t Know What I Don’t Know</vt:lpstr>
      <vt:lpstr>Are there really two groups or more?</vt:lpstr>
      <vt:lpstr>Did We Really Make the Right Decision?</vt:lpstr>
      <vt:lpstr>PowerPoint Presentation</vt:lpstr>
      <vt:lpstr>From Insights to Decisions!</vt:lpstr>
      <vt:lpstr>Feature ENGINEERING</vt:lpstr>
      <vt:lpstr>Find features that “discriminate” classes</vt:lpstr>
      <vt:lpstr>Two Mindsets to Modeling</vt:lpstr>
      <vt:lpstr>Distribute Complexity Fairly </vt:lpstr>
      <vt:lpstr>Engineer Features that make sense!</vt:lpstr>
      <vt:lpstr>Model Variance that Matters</vt:lpstr>
      <vt:lpstr>Model Variance that Matters</vt:lpstr>
      <vt:lpstr>Model deviation from the expected!</vt:lpstr>
      <vt:lpstr>Debugging Machine Learning Models</vt:lpstr>
      <vt:lpstr>A closer look at the “Default” value!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Deep Learning</dc:title>
  <dc:creator>Shailesh Kumar</dc:creator>
  <cp:lastModifiedBy>Microsoft Office User</cp:lastModifiedBy>
  <cp:revision>1552</cp:revision>
  <dcterms:created xsi:type="dcterms:W3CDTF">2016-07-13T14:10:23Z</dcterms:created>
  <dcterms:modified xsi:type="dcterms:W3CDTF">2019-02-10T10:26:31Z</dcterms:modified>
</cp:coreProperties>
</file>